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147483483" r:id="rId6"/>
    <p:sldId id="2147481238" r:id="rId7"/>
    <p:sldId id="2147483478" r:id="rId8"/>
    <p:sldId id="2147481286" r:id="rId9"/>
    <p:sldId id="2147483480" r:id="rId10"/>
    <p:sldId id="2147481257" r:id="rId11"/>
    <p:sldId id="2147481550" r:id="rId12"/>
    <p:sldId id="2147483479" r:id="rId13"/>
    <p:sldId id="2147481538" r:id="rId14"/>
    <p:sldId id="2147481539" r:id="rId15"/>
    <p:sldId id="2147483481" r:id="rId16"/>
    <p:sldId id="2147483482" r:id="rId17"/>
    <p:sldId id="21474812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3C4E1-5A5B-B24F-9C4F-9EC9608C1A99}" name="Jauhar, Mehar (A&amp;F)" initials="" userId="S::Mehar.Jauhar@mass.gov::6b184fc0-f80d-46ab-a4ba-4a5755ad07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70100-25FA-4CC2-BC9E-A4EEA2C057BC}" v="3" dt="2025-03-30T23:56:49.818"/>
    <p1510:client id="{5B9B7D35-435F-5C4F-80C8-D85845B1C051}" v="244" dt="2025-03-31T13:40:32.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DC64B-4E2D-44E2-9DF7-09484415FC9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2810EDB-9A72-44F8-A3CB-2A8825F4607A}">
      <dgm:prSet custT="1"/>
      <dgm:spPr/>
      <dgm:t>
        <a:bodyPr/>
        <a:lstStyle/>
        <a:p>
          <a:pPr>
            <a:buFont typeface="+mj-lt"/>
            <a:buAutoNum type="romanUcPeriod"/>
          </a:pPr>
          <a:r>
            <a:rPr lang="en-US" sz="3600" dirty="0">
              <a:latin typeface="+mn-lt"/>
            </a:rPr>
            <a:t>Federal Outlook and Strategies for Competitiveness</a:t>
          </a:r>
        </a:p>
      </dgm:t>
    </dgm:pt>
    <dgm:pt modelId="{FF8E8F73-A599-4DF5-B3FA-81BF4D105327}" type="parTrans" cxnId="{551EEA0E-0D9A-45A5-A338-6270002B468F}">
      <dgm:prSet/>
      <dgm:spPr/>
      <dgm:t>
        <a:bodyPr/>
        <a:lstStyle/>
        <a:p>
          <a:endParaRPr lang="en-US"/>
        </a:p>
      </dgm:t>
    </dgm:pt>
    <dgm:pt modelId="{36CFDA12-AA72-4B35-9F27-5DA9485D97E4}" type="sibTrans" cxnId="{551EEA0E-0D9A-45A5-A338-6270002B468F}">
      <dgm:prSet/>
      <dgm:spPr/>
      <dgm:t>
        <a:bodyPr/>
        <a:lstStyle/>
        <a:p>
          <a:endParaRPr lang="en-US"/>
        </a:p>
      </dgm:t>
    </dgm:pt>
    <dgm:pt modelId="{A7D33C84-7D67-46F0-8912-D9E4252C7EDE}">
      <dgm:prSet custT="1"/>
      <dgm:spPr/>
      <dgm:t>
        <a:bodyPr/>
        <a:lstStyle/>
        <a:p>
          <a:pPr>
            <a:buFont typeface="+mj-lt"/>
            <a:buAutoNum type="romanUcPeriod"/>
          </a:pPr>
          <a:r>
            <a:rPr lang="en-US" sz="3600" dirty="0">
              <a:latin typeface="+mn-lt"/>
            </a:rPr>
            <a:t>About the Federal Funds and Infrastructure Office (FFIO)</a:t>
          </a:r>
        </a:p>
      </dgm:t>
    </dgm:pt>
    <dgm:pt modelId="{8BA91B17-3750-434E-8342-D3EF4C7EF856}" type="parTrans" cxnId="{07F1EA80-A907-47B5-BAF5-313F225B0A67}">
      <dgm:prSet/>
      <dgm:spPr/>
      <dgm:t>
        <a:bodyPr/>
        <a:lstStyle/>
        <a:p>
          <a:endParaRPr lang="en-US"/>
        </a:p>
      </dgm:t>
    </dgm:pt>
    <dgm:pt modelId="{66F52283-3F86-40B7-A353-2FA007485BE5}" type="sibTrans" cxnId="{07F1EA80-A907-47B5-BAF5-313F225B0A67}">
      <dgm:prSet/>
      <dgm:spPr/>
      <dgm:t>
        <a:bodyPr/>
        <a:lstStyle/>
        <a:p>
          <a:endParaRPr lang="en-US"/>
        </a:p>
      </dgm:t>
    </dgm:pt>
    <dgm:pt modelId="{E7C2B22D-C189-4897-801E-1B40AD7C1D15}">
      <dgm:prSet custT="1"/>
      <dgm:spPr/>
      <dgm:t>
        <a:bodyPr/>
        <a:lstStyle/>
        <a:p>
          <a:pPr marL="0" lvl="0" indent="0" algn="l" defTabSz="1600200" rtl="0">
            <a:lnSpc>
              <a:spcPct val="90000"/>
            </a:lnSpc>
            <a:spcBef>
              <a:spcPct val="0"/>
            </a:spcBef>
            <a:spcAft>
              <a:spcPct val="35000"/>
            </a:spcAft>
            <a:buFont typeface="+mj-lt"/>
            <a:buAutoNum type="romanUcPeriod"/>
          </a:pPr>
          <a:r>
            <a:rPr lang="en-US" sz="3600" kern="1200" dirty="0">
              <a:solidFill>
                <a:prstClr val="black">
                  <a:hueOff val="0"/>
                  <a:satOff val="0"/>
                  <a:lumOff val="0"/>
                  <a:alphaOff val="0"/>
                </a:prstClr>
              </a:solidFill>
              <a:latin typeface="+mn-lt"/>
              <a:ea typeface="+mn-ea"/>
              <a:cs typeface="+mn-cs"/>
            </a:rPr>
            <a:t>FFIO’s Strategies for Ensuring Competitiveness</a:t>
          </a:r>
        </a:p>
      </dgm:t>
    </dgm:pt>
    <dgm:pt modelId="{608306C8-017F-4C72-85CF-560154B3C35E}" type="parTrans" cxnId="{44D0D4B2-0237-4BA2-AC2D-E2B26EA434A1}">
      <dgm:prSet/>
      <dgm:spPr/>
      <dgm:t>
        <a:bodyPr/>
        <a:lstStyle/>
        <a:p>
          <a:endParaRPr lang="en-US"/>
        </a:p>
      </dgm:t>
    </dgm:pt>
    <dgm:pt modelId="{D8A0DE42-2919-4BA5-93A0-1037E5ABAC4E}" type="sibTrans" cxnId="{44D0D4B2-0237-4BA2-AC2D-E2B26EA434A1}">
      <dgm:prSet/>
      <dgm:spPr/>
      <dgm:t>
        <a:bodyPr/>
        <a:lstStyle/>
        <a:p>
          <a:endParaRPr lang="en-US"/>
        </a:p>
      </dgm:t>
    </dgm:pt>
    <dgm:pt modelId="{4A50B7C4-B795-466A-A92A-CEEA7AE7A533}">
      <dgm:prSet custT="1"/>
      <dgm:spPr/>
      <dgm:t>
        <a:bodyPr/>
        <a:lstStyle/>
        <a:p>
          <a:pPr marL="0" lvl="0" indent="0" algn="l" defTabSz="1600200" rtl="0">
            <a:lnSpc>
              <a:spcPct val="90000"/>
            </a:lnSpc>
            <a:spcBef>
              <a:spcPct val="0"/>
            </a:spcBef>
            <a:spcAft>
              <a:spcPct val="35000"/>
            </a:spcAft>
            <a:buFont typeface="+mj-lt"/>
            <a:buAutoNum type="romanUcPeriod"/>
          </a:pPr>
          <a:r>
            <a:rPr lang="en-US" sz="3600" kern="1200" dirty="0">
              <a:solidFill>
                <a:prstClr val="black">
                  <a:hueOff val="0"/>
                  <a:satOff val="0"/>
                  <a:lumOff val="0"/>
                  <a:alphaOff val="0"/>
                </a:prstClr>
              </a:solidFill>
              <a:latin typeface="+mn-lt"/>
              <a:ea typeface="+mn-ea"/>
              <a:cs typeface="+mn-cs"/>
            </a:rPr>
            <a:t>Project Focus: Allston Multimodal Project</a:t>
          </a:r>
        </a:p>
        <a:p>
          <a:pPr marL="0" lvl="0" indent="0" algn="l" defTabSz="1600200" rtl="0">
            <a:lnSpc>
              <a:spcPct val="90000"/>
            </a:lnSpc>
            <a:spcBef>
              <a:spcPct val="0"/>
            </a:spcBef>
            <a:spcAft>
              <a:spcPct val="35000"/>
            </a:spcAft>
            <a:buFont typeface="+mj-lt"/>
            <a:buAutoNum type="romanUcPeriod"/>
          </a:pPr>
          <a:endParaRPr lang="en-US" sz="3600" kern="1200" dirty="0">
            <a:solidFill>
              <a:prstClr val="black">
                <a:hueOff val="0"/>
                <a:satOff val="0"/>
                <a:lumOff val="0"/>
                <a:alphaOff val="0"/>
              </a:prstClr>
            </a:solidFill>
            <a:latin typeface="+mn-lt"/>
            <a:ea typeface="+mn-ea"/>
            <a:cs typeface="+mn-cs"/>
          </a:endParaRPr>
        </a:p>
        <a:p>
          <a:pPr marL="0" lvl="0" indent="0" algn="l" defTabSz="1600200" rtl="0">
            <a:lnSpc>
              <a:spcPct val="90000"/>
            </a:lnSpc>
            <a:spcBef>
              <a:spcPct val="0"/>
            </a:spcBef>
            <a:spcAft>
              <a:spcPct val="35000"/>
            </a:spcAft>
            <a:buFont typeface="+mj-lt"/>
            <a:buAutoNum type="romanUcPeriod"/>
          </a:pPr>
          <a:endParaRPr lang="en-US" sz="3600" kern="1200" dirty="0">
            <a:solidFill>
              <a:prstClr val="black">
                <a:hueOff val="0"/>
                <a:satOff val="0"/>
                <a:lumOff val="0"/>
                <a:alphaOff val="0"/>
              </a:prstClr>
            </a:solidFill>
            <a:latin typeface="+mn-lt"/>
            <a:ea typeface="+mn-ea"/>
            <a:cs typeface="+mn-cs"/>
          </a:endParaRPr>
        </a:p>
      </dgm:t>
    </dgm:pt>
    <dgm:pt modelId="{5C96A89C-9963-457A-9893-25637AC7452C}" type="parTrans" cxnId="{E15E38B2-C3D1-460F-ADE5-AF07D20BF2C4}">
      <dgm:prSet/>
      <dgm:spPr/>
      <dgm:t>
        <a:bodyPr/>
        <a:lstStyle/>
        <a:p>
          <a:endParaRPr lang="en-GB"/>
        </a:p>
      </dgm:t>
    </dgm:pt>
    <dgm:pt modelId="{291B88FD-7A17-4437-8F51-75A9461E437C}" type="sibTrans" cxnId="{E15E38B2-C3D1-460F-ADE5-AF07D20BF2C4}">
      <dgm:prSet/>
      <dgm:spPr/>
      <dgm:t>
        <a:bodyPr/>
        <a:lstStyle/>
        <a:p>
          <a:endParaRPr lang="en-GB"/>
        </a:p>
      </dgm:t>
    </dgm:pt>
    <dgm:pt modelId="{5F7411AA-BF88-4BD8-AE7B-13544A6FEDF7}" type="pres">
      <dgm:prSet presAssocID="{098DC64B-4E2D-44E2-9DF7-09484415FC99}" presName="vert0" presStyleCnt="0">
        <dgm:presLayoutVars>
          <dgm:dir/>
          <dgm:animOne val="branch"/>
          <dgm:animLvl val="lvl"/>
        </dgm:presLayoutVars>
      </dgm:prSet>
      <dgm:spPr/>
    </dgm:pt>
    <dgm:pt modelId="{3E561463-13A8-47D0-A801-80626667ADE9}" type="pres">
      <dgm:prSet presAssocID="{A7D33C84-7D67-46F0-8912-D9E4252C7EDE}" presName="thickLine" presStyleLbl="alignNode1" presStyleIdx="0" presStyleCnt="4"/>
      <dgm:spPr/>
    </dgm:pt>
    <dgm:pt modelId="{661DF121-2914-45B8-B27C-53E66D9EFBCD}" type="pres">
      <dgm:prSet presAssocID="{A7D33C84-7D67-46F0-8912-D9E4252C7EDE}" presName="horz1" presStyleCnt="0"/>
      <dgm:spPr/>
    </dgm:pt>
    <dgm:pt modelId="{46245924-9211-4CB2-821B-BCC39C4B6955}" type="pres">
      <dgm:prSet presAssocID="{A7D33C84-7D67-46F0-8912-D9E4252C7EDE}" presName="tx1" presStyleLbl="revTx" presStyleIdx="0" presStyleCnt="4"/>
      <dgm:spPr/>
    </dgm:pt>
    <dgm:pt modelId="{E3517774-03A7-4C97-A0A3-AF07178BF8D1}" type="pres">
      <dgm:prSet presAssocID="{A7D33C84-7D67-46F0-8912-D9E4252C7EDE}" presName="vert1" presStyleCnt="0"/>
      <dgm:spPr/>
    </dgm:pt>
    <dgm:pt modelId="{B96D2A12-D22B-454C-A4DE-0517F157A893}" type="pres">
      <dgm:prSet presAssocID="{B2810EDB-9A72-44F8-A3CB-2A8825F4607A}" presName="thickLine" presStyleLbl="alignNode1" presStyleIdx="1" presStyleCnt="4"/>
      <dgm:spPr/>
    </dgm:pt>
    <dgm:pt modelId="{C690EF61-7BDB-4133-A798-B0C90720F05E}" type="pres">
      <dgm:prSet presAssocID="{B2810EDB-9A72-44F8-A3CB-2A8825F4607A}" presName="horz1" presStyleCnt="0"/>
      <dgm:spPr/>
    </dgm:pt>
    <dgm:pt modelId="{AED454A2-8541-46F7-8DD4-7437E834DFAF}" type="pres">
      <dgm:prSet presAssocID="{B2810EDB-9A72-44F8-A3CB-2A8825F4607A}" presName="tx1" presStyleLbl="revTx" presStyleIdx="1" presStyleCnt="4"/>
      <dgm:spPr/>
    </dgm:pt>
    <dgm:pt modelId="{10868DBD-68B9-47C0-B55F-52531E030BC8}" type="pres">
      <dgm:prSet presAssocID="{B2810EDB-9A72-44F8-A3CB-2A8825F4607A}" presName="vert1" presStyleCnt="0"/>
      <dgm:spPr/>
    </dgm:pt>
    <dgm:pt modelId="{48B47196-27C8-4AAF-BCC6-8FC140A10A64}" type="pres">
      <dgm:prSet presAssocID="{E7C2B22D-C189-4897-801E-1B40AD7C1D15}" presName="thickLine" presStyleLbl="alignNode1" presStyleIdx="2" presStyleCnt="4"/>
      <dgm:spPr/>
    </dgm:pt>
    <dgm:pt modelId="{A43F692A-17CB-4549-B29D-6F4A706F0634}" type="pres">
      <dgm:prSet presAssocID="{E7C2B22D-C189-4897-801E-1B40AD7C1D15}" presName="horz1" presStyleCnt="0"/>
      <dgm:spPr/>
    </dgm:pt>
    <dgm:pt modelId="{805B10C6-3510-4EC1-A5AB-62B6B64F53F5}" type="pres">
      <dgm:prSet presAssocID="{E7C2B22D-C189-4897-801E-1B40AD7C1D15}" presName="tx1" presStyleLbl="revTx" presStyleIdx="2" presStyleCnt="4"/>
      <dgm:spPr/>
    </dgm:pt>
    <dgm:pt modelId="{323A03CF-16A0-4D07-BDC1-D434D9F00693}" type="pres">
      <dgm:prSet presAssocID="{E7C2B22D-C189-4897-801E-1B40AD7C1D15}" presName="vert1" presStyleCnt="0"/>
      <dgm:spPr/>
    </dgm:pt>
    <dgm:pt modelId="{F39F94E5-166F-48D3-B1EE-4EE54A7206E6}" type="pres">
      <dgm:prSet presAssocID="{4A50B7C4-B795-466A-A92A-CEEA7AE7A533}" presName="thickLine" presStyleLbl="alignNode1" presStyleIdx="3" presStyleCnt="4"/>
      <dgm:spPr/>
    </dgm:pt>
    <dgm:pt modelId="{72D39974-C2C6-474B-8D40-2CD99627B26F}" type="pres">
      <dgm:prSet presAssocID="{4A50B7C4-B795-466A-A92A-CEEA7AE7A533}" presName="horz1" presStyleCnt="0"/>
      <dgm:spPr/>
    </dgm:pt>
    <dgm:pt modelId="{6E6C7ED0-550A-4586-94D1-EB239AD7A8A9}" type="pres">
      <dgm:prSet presAssocID="{4A50B7C4-B795-466A-A92A-CEEA7AE7A533}" presName="tx1" presStyleLbl="revTx" presStyleIdx="3" presStyleCnt="4"/>
      <dgm:spPr/>
    </dgm:pt>
    <dgm:pt modelId="{D2F6F0EC-77B5-4650-B812-6BC3B4C692E4}" type="pres">
      <dgm:prSet presAssocID="{4A50B7C4-B795-466A-A92A-CEEA7AE7A533}" presName="vert1" presStyleCnt="0"/>
      <dgm:spPr/>
    </dgm:pt>
  </dgm:ptLst>
  <dgm:cxnLst>
    <dgm:cxn modelId="{551EEA0E-0D9A-45A5-A338-6270002B468F}" srcId="{098DC64B-4E2D-44E2-9DF7-09484415FC99}" destId="{B2810EDB-9A72-44F8-A3CB-2A8825F4607A}" srcOrd="1" destOrd="0" parTransId="{FF8E8F73-A599-4DF5-B3FA-81BF4D105327}" sibTransId="{36CFDA12-AA72-4B35-9F27-5DA9485D97E4}"/>
    <dgm:cxn modelId="{D6D03117-B65D-4458-B2D8-83CAEC6C5EF0}" type="presOf" srcId="{B2810EDB-9A72-44F8-A3CB-2A8825F4607A}" destId="{AED454A2-8541-46F7-8DD4-7437E834DFAF}" srcOrd="0" destOrd="0" presId="urn:microsoft.com/office/officeart/2008/layout/LinedList"/>
    <dgm:cxn modelId="{14C6845E-4A06-45CB-A799-D24BF9CC76A0}" type="presOf" srcId="{E7C2B22D-C189-4897-801E-1B40AD7C1D15}" destId="{805B10C6-3510-4EC1-A5AB-62B6B64F53F5}" srcOrd="0" destOrd="0" presId="urn:microsoft.com/office/officeart/2008/layout/LinedList"/>
    <dgm:cxn modelId="{07F1EA80-A907-47B5-BAF5-313F225B0A67}" srcId="{098DC64B-4E2D-44E2-9DF7-09484415FC99}" destId="{A7D33C84-7D67-46F0-8912-D9E4252C7EDE}" srcOrd="0" destOrd="0" parTransId="{8BA91B17-3750-434E-8342-D3EF4C7EF856}" sibTransId="{66F52283-3F86-40B7-A353-2FA007485BE5}"/>
    <dgm:cxn modelId="{E15E38B2-C3D1-460F-ADE5-AF07D20BF2C4}" srcId="{098DC64B-4E2D-44E2-9DF7-09484415FC99}" destId="{4A50B7C4-B795-466A-A92A-CEEA7AE7A533}" srcOrd="3" destOrd="0" parTransId="{5C96A89C-9963-457A-9893-25637AC7452C}" sibTransId="{291B88FD-7A17-4437-8F51-75A9461E437C}"/>
    <dgm:cxn modelId="{44D0D4B2-0237-4BA2-AC2D-E2B26EA434A1}" srcId="{098DC64B-4E2D-44E2-9DF7-09484415FC99}" destId="{E7C2B22D-C189-4897-801E-1B40AD7C1D15}" srcOrd="2" destOrd="0" parTransId="{608306C8-017F-4C72-85CF-560154B3C35E}" sibTransId="{D8A0DE42-2919-4BA5-93A0-1037E5ABAC4E}"/>
    <dgm:cxn modelId="{EBD4CCC5-F445-4509-9E96-CBF1FDAC623A}" type="presOf" srcId="{098DC64B-4E2D-44E2-9DF7-09484415FC99}" destId="{5F7411AA-BF88-4BD8-AE7B-13544A6FEDF7}" srcOrd="0" destOrd="0" presId="urn:microsoft.com/office/officeart/2008/layout/LinedList"/>
    <dgm:cxn modelId="{6FA658DB-34C2-4C5F-B9F2-EE9688C11D8A}" type="presOf" srcId="{4A50B7C4-B795-466A-A92A-CEEA7AE7A533}" destId="{6E6C7ED0-550A-4586-94D1-EB239AD7A8A9}" srcOrd="0" destOrd="0" presId="urn:microsoft.com/office/officeart/2008/layout/LinedList"/>
    <dgm:cxn modelId="{5F2385F4-DC85-45B8-8E53-12D686598646}" type="presOf" srcId="{A7D33C84-7D67-46F0-8912-D9E4252C7EDE}" destId="{46245924-9211-4CB2-821B-BCC39C4B6955}" srcOrd="0" destOrd="0" presId="urn:microsoft.com/office/officeart/2008/layout/LinedList"/>
    <dgm:cxn modelId="{4E60F68B-9C9E-471E-8CF3-86E8C7BBFFB4}" type="presParOf" srcId="{5F7411AA-BF88-4BD8-AE7B-13544A6FEDF7}" destId="{3E561463-13A8-47D0-A801-80626667ADE9}" srcOrd="0" destOrd="0" presId="urn:microsoft.com/office/officeart/2008/layout/LinedList"/>
    <dgm:cxn modelId="{66DCEA1E-3842-4634-8AC4-BE13A5A22E86}" type="presParOf" srcId="{5F7411AA-BF88-4BD8-AE7B-13544A6FEDF7}" destId="{661DF121-2914-45B8-B27C-53E66D9EFBCD}" srcOrd="1" destOrd="0" presId="urn:microsoft.com/office/officeart/2008/layout/LinedList"/>
    <dgm:cxn modelId="{832F3F88-831B-4983-A6DA-A676629C39F1}" type="presParOf" srcId="{661DF121-2914-45B8-B27C-53E66D9EFBCD}" destId="{46245924-9211-4CB2-821B-BCC39C4B6955}" srcOrd="0" destOrd="0" presId="urn:microsoft.com/office/officeart/2008/layout/LinedList"/>
    <dgm:cxn modelId="{EBBDA539-FD5C-4CAA-B810-AED7FF1B2319}" type="presParOf" srcId="{661DF121-2914-45B8-B27C-53E66D9EFBCD}" destId="{E3517774-03A7-4C97-A0A3-AF07178BF8D1}" srcOrd="1" destOrd="0" presId="urn:microsoft.com/office/officeart/2008/layout/LinedList"/>
    <dgm:cxn modelId="{3362E3BA-5D77-4885-9CEA-907479D6E6C7}" type="presParOf" srcId="{5F7411AA-BF88-4BD8-AE7B-13544A6FEDF7}" destId="{B96D2A12-D22B-454C-A4DE-0517F157A893}" srcOrd="2" destOrd="0" presId="urn:microsoft.com/office/officeart/2008/layout/LinedList"/>
    <dgm:cxn modelId="{4F869B78-595D-4C37-9ECD-B73985B92C8E}" type="presParOf" srcId="{5F7411AA-BF88-4BD8-AE7B-13544A6FEDF7}" destId="{C690EF61-7BDB-4133-A798-B0C90720F05E}" srcOrd="3" destOrd="0" presId="urn:microsoft.com/office/officeart/2008/layout/LinedList"/>
    <dgm:cxn modelId="{FD823279-4AB4-4407-98D8-133705000231}" type="presParOf" srcId="{C690EF61-7BDB-4133-A798-B0C90720F05E}" destId="{AED454A2-8541-46F7-8DD4-7437E834DFAF}" srcOrd="0" destOrd="0" presId="urn:microsoft.com/office/officeart/2008/layout/LinedList"/>
    <dgm:cxn modelId="{D44BA71E-1B97-4EC7-9F6C-BA54CC8DD28F}" type="presParOf" srcId="{C690EF61-7BDB-4133-A798-B0C90720F05E}" destId="{10868DBD-68B9-47C0-B55F-52531E030BC8}" srcOrd="1" destOrd="0" presId="urn:microsoft.com/office/officeart/2008/layout/LinedList"/>
    <dgm:cxn modelId="{C25FA829-EDC2-4D5C-8EB4-07A32980AB54}" type="presParOf" srcId="{5F7411AA-BF88-4BD8-AE7B-13544A6FEDF7}" destId="{48B47196-27C8-4AAF-BCC6-8FC140A10A64}" srcOrd="4" destOrd="0" presId="urn:microsoft.com/office/officeart/2008/layout/LinedList"/>
    <dgm:cxn modelId="{A62ADDF1-A642-442E-B6CE-0493AC9FBAF1}" type="presParOf" srcId="{5F7411AA-BF88-4BD8-AE7B-13544A6FEDF7}" destId="{A43F692A-17CB-4549-B29D-6F4A706F0634}" srcOrd="5" destOrd="0" presId="urn:microsoft.com/office/officeart/2008/layout/LinedList"/>
    <dgm:cxn modelId="{04CC3CA6-49CD-48B1-B521-CCDA9AF9D06D}" type="presParOf" srcId="{A43F692A-17CB-4549-B29D-6F4A706F0634}" destId="{805B10C6-3510-4EC1-A5AB-62B6B64F53F5}" srcOrd="0" destOrd="0" presId="urn:microsoft.com/office/officeart/2008/layout/LinedList"/>
    <dgm:cxn modelId="{E45404FE-7DF2-4AE5-AB18-8A4EC7F53584}" type="presParOf" srcId="{A43F692A-17CB-4549-B29D-6F4A706F0634}" destId="{323A03CF-16A0-4D07-BDC1-D434D9F00693}" srcOrd="1" destOrd="0" presId="urn:microsoft.com/office/officeart/2008/layout/LinedList"/>
    <dgm:cxn modelId="{8F8DA2CE-BFC8-4925-8C40-DC33A2DEE961}" type="presParOf" srcId="{5F7411AA-BF88-4BD8-AE7B-13544A6FEDF7}" destId="{F39F94E5-166F-48D3-B1EE-4EE54A7206E6}" srcOrd="6" destOrd="0" presId="urn:microsoft.com/office/officeart/2008/layout/LinedList"/>
    <dgm:cxn modelId="{34D3D774-3FF2-4A8D-9638-6F54153A2D93}" type="presParOf" srcId="{5F7411AA-BF88-4BD8-AE7B-13544A6FEDF7}" destId="{72D39974-C2C6-474B-8D40-2CD99627B26F}" srcOrd="7" destOrd="0" presId="urn:microsoft.com/office/officeart/2008/layout/LinedList"/>
    <dgm:cxn modelId="{F9BD41B3-12BC-459E-ABE7-91BC1EB9662F}" type="presParOf" srcId="{72D39974-C2C6-474B-8D40-2CD99627B26F}" destId="{6E6C7ED0-550A-4586-94D1-EB239AD7A8A9}" srcOrd="0" destOrd="0" presId="urn:microsoft.com/office/officeart/2008/layout/LinedList"/>
    <dgm:cxn modelId="{B8A39408-5E7B-4516-8973-48DF8B266886}" type="presParOf" srcId="{72D39974-C2C6-474B-8D40-2CD99627B26F}" destId="{D2F6F0EC-77B5-4650-B812-6BC3B4C692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43AC7-173D-456B-AA05-BC2BCC031A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10FC57-F43C-4E2C-9B6D-9DC71D95C4F8}">
      <dgm:prSet custT="1"/>
      <dgm:spPr/>
      <dgm:t>
        <a:bodyPr/>
        <a:lstStyle/>
        <a:p>
          <a:pPr>
            <a:lnSpc>
              <a:spcPct val="100000"/>
            </a:lnSpc>
          </a:pPr>
          <a:r>
            <a:rPr lang="en-US" sz="1600" b="1" i="0"/>
            <a:t>Leading bi-weekly meetings of the interagency Advisory Council on Federal Funds and Infrastructure</a:t>
          </a:r>
          <a:endParaRPr lang="en-US" sz="1600" b="1"/>
        </a:p>
      </dgm:t>
    </dgm:pt>
    <dgm:pt modelId="{0E5D1605-1CFC-43E5-9494-6059296171F1}" type="parTrans" cxnId="{C6D3471D-2A4F-4F81-B30F-AEA358F90A79}">
      <dgm:prSet/>
      <dgm:spPr/>
      <dgm:t>
        <a:bodyPr/>
        <a:lstStyle/>
        <a:p>
          <a:endParaRPr lang="en-US"/>
        </a:p>
      </dgm:t>
    </dgm:pt>
    <dgm:pt modelId="{BBD1174B-380A-46A3-BB91-AF4D4C8C829A}" type="sibTrans" cxnId="{C6D3471D-2A4F-4F81-B30F-AEA358F90A79}">
      <dgm:prSet/>
      <dgm:spPr/>
      <dgm:t>
        <a:bodyPr/>
        <a:lstStyle/>
        <a:p>
          <a:endParaRPr lang="en-US"/>
        </a:p>
      </dgm:t>
    </dgm:pt>
    <dgm:pt modelId="{645D015E-3619-4B81-950F-1C544B660094}">
      <dgm:prSet custT="1"/>
      <dgm:spPr/>
      <dgm:t>
        <a:bodyPr/>
        <a:lstStyle/>
        <a:p>
          <a:pPr>
            <a:lnSpc>
              <a:spcPct val="100000"/>
            </a:lnSpc>
          </a:pPr>
          <a:r>
            <a:rPr lang="en-US" sz="1600" b="1" i="0"/>
            <a:t>Identifying and tracking key federal funding opportunities </a:t>
          </a:r>
          <a:r>
            <a:rPr lang="en-US" sz="1600" b="1"/>
            <a:t>and Massachusetts applications through the State Clearinghouse</a:t>
          </a:r>
          <a:endParaRPr lang="en-US" sz="1600"/>
        </a:p>
      </dgm:t>
    </dgm:pt>
    <dgm:pt modelId="{F3311785-0947-4D54-8B94-64CA474DAD91}" type="parTrans" cxnId="{D1C6AA23-A736-4E26-8749-FDCC29458FB9}">
      <dgm:prSet/>
      <dgm:spPr/>
      <dgm:t>
        <a:bodyPr/>
        <a:lstStyle/>
        <a:p>
          <a:endParaRPr lang="en-US"/>
        </a:p>
      </dgm:t>
    </dgm:pt>
    <dgm:pt modelId="{B48388A5-17F9-4520-9B6E-350D82B6B47E}" type="sibTrans" cxnId="{D1C6AA23-A736-4E26-8749-FDCC29458FB9}">
      <dgm:prSet/>
      <dgm:spPr/>
      <dgm:t>
        <a:bodyPr/>
        <a:lstStyle/>
        <a:p>
          <a:endParaRPr lang="en-US"/>
        </a:p>
      </dgm:t>
    </dgm:pt>
    <dgm:pt modelId="{86F5EE8F-A5A3-4CF1-9857-3D90C2A6977D}">
      <dgm:prSet custT="1"/>
      <dgm:spPr/>
      <dgm:t>
        <a:bodyPr/>
        <a:lstStyle/>
        <a:p>
          <a:pPr>
            <a:lnSpc>
              <a:spcPct val="100000"/>
            </a:lnSpc>
          </a:pPr>
          <a:r>
            <a:rPr lang="en-US" sz="1600" b="1"/>
            <a:t>Implementing the Federal Match legislation (</a:t>
          </a:r>
          <a:r>
            <a:rPr lang="en-US" sz="1600" b="1" i="1"/>
            <a:t>Chapter 214 of the Acts of 2024)</a:t>
          </a:r>
          <a:endParaRPr lang="en-US" sz="1600" b="1"/>
        </a:p>
      </dgm:t>
    </dgm:pt>
    <dgm:pt modelId="{63B5BC1E-BA1A-43C9-AD52-9D99D747CC5F}" type="parTrans" cxnId="{55D36FA9-47B9-4FB7-9D87-815130DE10B4}">
      <dgm:prSet/>
      <dgm:spPr/>
      <dgm:t>
        <a:bodyPr/>
        <a:lstStyle/>
        <a:p>
          <a:endParaRPr lang="en-US"/>
        </a:p>
      </dgm:t>
    </dgm:pt>
    <dgm:pt modelId="{38F48130-8FE7-484D-8F12-95980384125D}" type="sibTrans" cxnId="{55D36FA9-47B9-4FB7-9D87-815130DE10B4}">
      <dgm:prSet/>
      <dgm:spPr/>
      <dgm:t>
        <a:bodyPr/>
        <a:lstStyle/>
        <a:p>
          <a:endParaRPr lang="en-US"/>
        </a:p>
      </dgm:t>
    </dgm:pt>
    <dgm:pt modelId="{7CE94679-2E84-4BAD-AB15-EB3F167E6A46}">
      <dgm:prSet custT="1"/>
      <dgm:spPr/>
      <dgm:t>
        <a:bodyPr/>
        <a:lstStyle/>
        <a:p>
          <a:pPr>
            <a:lnSpc>
              <a:spcPct val="100000"/>
            </a:lnSpc>
          </a:pPr>
          <a:r>
            <a:rPr lang="en-US" sz="1600" b="1"/>
            <a:t>Leading the Massachusetts Federal Funds Partnership and other meetings to support local governments in their applications for federal funding</a:t>
          </a:r>
        </a:p>
      </dgm:t>
    </dgm:pt>
    <dgm:pt modelId="{700FB485-963E-4EFD-900F-1742F5BCE2D2}" type="parTrans" cxnId="{340918A1-2A97-4CC7-9C47-1772ADE22805}">
      <dgm:prSet/>
      <dgm:spPr/>
      <dgm:t>
        <a:bodyPr/>
        <a:lstStyle/>
        <a:p>
          <a:endParaRPr lang="en-US"/>
        </a:p>
      </dgm:t>
    </dgm:pt>
    <dgm:pt modelId="{39C7C336-98CB-4C86-AC99-9EAF4D4F2ED6}" type="sibTrans" cxnId="{340918A1-2A97-4CC7-9C47-1772ADE22805}">
      <dgm:prSet/>
      <dgm:spPr/>
      <dgm:t>
        <a:bodyPr/>
        <a:lstStyle/>
        <a:p>
          <a:endParaRPr lang="en-US"/>
        </a:p>
      </dgm:t>
    </dgm:pt>
    <dgm:pt modelId="{3CD48AE7-D4F6-4B3D-B68E-EF7140BC6B9E}" type="pres">
      <dgm:prSet presAssocID="{31E43AC7-173D-456B-AA05-BC2BCC031A9F}" presName="root" presStyleCnt="0">
        <dgm:presLayoutVars>
          <dgm:dir/>
          <dgm:resizeHandles val="exact"/>
        </dgm:presLayoutVars>
      </dgm:prSet>
      <dgm:spPr/>
    </dgm:pt>
    <dgm:pt modelId="{0DD012EC-9339-4144-9F8C-DEE7EE016DE0}" type="pres">
      <dgm:prSet presAssocID="{645D015E-3619-4B81-950F-1C544B660094}" presName="compNode" presStyleCnt="0"/>
      <dgm:spPr/>
    </dgm:pt>
    <dgm:pt modelId="{E14C0CFE-CB0A-44B3-89C8-D749A9E1B18C}" type="pres">
      <dgm:prSet presAssocID="{645D015E-3619-4B81-950F-1C544B660094}" presName="bgRect" presStyleLbl="bgShp" presStyleIdx="0" presStyleCnt="4" custLinFactNeighborX="3970" custLinFactNeighborY="-811"/>
      <dgm:spPr/>
    </dgm:pt>
    <dgm:pt modelId="{D88E8319-B6D5-49D3-B540-92B6D9A64BEC}" type="pres">
      <dgm:prSet presAssocID="{645D015E-3619-4B81-950F-1C544B66009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41321DAC-A7EE-4AE2-9DC7-D1923CA5030E}" type="pres">
      <dgm:prSet presAssocID="{645D015E-3619-4B81-950F-1C544B660094}" presName="spaceRect" presStyleCnt="0"/>
      <dgm:spPr/>
    </dgm:pt>
    <dgm:pt modelId="{3A883FDD-2842-4E49-87E1-009417EEDE74}" type="pres">
      <dgm:prSet presAssocID="{645D015E-3619-4B81-950F-1C544B660094}" presName="parTx" presStyleLbl="revTx" presStyleIdx="0" presStyleCnt="4">
        <dgm:presLayoutVars>
          <dgm:chMax val="0"/>
          <dgm:chPref val="0"/>
        </dgm:presLayoutVars>
      </dgm:prSet>
      <dgm:spPr/>
    </dgm:pt>
    <dgm:pt modelId="{92DE347A-F440-4EA0-A19A-15ED32058C42}" type="pres">
      <dgm:prSet presAssocID="{B48388A5-17F9-4520-9B6E-350D82B6B47E}" presName="sibTrans" presStyleCnt="0"/>
      <dgm:spPr/>
    </dgm:pt>
    <dgm:pt modelId="{29446BF5-4985-418C-942C-C8627D199049}" type="pres">
      <dgm:prSet presAssocID="{D310FC57-F43C-4E2C-9B6D-9DC71D95C4F8}" presName="compNode" presStyleCnt="0"/>
      <dgm:spPr/>
    </dgm:pt>
    <dgm:pt modelId="{B8DB16D8-4226-454D-9A09-BB040DD2E36C}" type="pres">
      <dgm:prSet presAssocID="{D310FC57-F43C-4E2C-9B6D-9DC71D95C4F8}" presName="bgRect" presStyleLbl="bgShp" presStyleIdx="1" presStyleCnt="4"/>
      <dgm:spPr/>
    </dgm:pt>
    <dgm:pt modelId="{564C5C8F-9437-4747-BE47-8A248FCF0411}" type="pres">
      <dgm:prSet presAssocID="{D310FC57-F43C-4E2C-9B6D-9DC71D95C4F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60D04270-229F-4889-92E8-7F83735A2BF9}" type="pres">
      <dgm:prSet presAssocID="{D310FC57-F43C-4E2C-9B6D-9DC71D95C4F8}" presName="spaceRect" presStyleCnt="0"/>
      <dgm:spPr/>
    </dgm:pt>
    <dgm:pt modelId="{B1CCC648-1946-4024-BC72-12F157BF1C01}" type="pres">
      <dgm:prSet presAssocID="{D310FC57-F43C-4E2C-9B6D-9DC71D95C4F8}" presName="parTx" presStyleLbl="revTx" presStyleIdx="1" presStyleCnt="4">
        <dgm:presLayoutVars>
          <dgm:chMax val="0"/>
          <dgm:chPref val="0"/>
        </dgm:presLayoutVars>
      </dgm:prSet>
      <dgm:spPr/>
    </dgm:pt>
    <dgm:pt modelId="{BD33376C-DA5C-4321-B816-593B71FAA488}" type="pres">
      <dgm:prSet presAssocID="{BBD1174B-380A-46A3-BB91-AF4D4C8C829A}" presName="sibTrans" presStyleCnt="0"/>
      <dgm:spPr/>
    </dgm:pt>
    <dgm:pt modelId="{9A6D2DFC-8CC3-4C6A-A413-0209664C7083}" type="pres">
      <dgm:prSet presAssocID="{7CE94679-2E84-4BAD-AB15-EB3F167E6A46}" presName="compNode" presStyleCnt="0"/>
      <dgm:spPr/>
    </dgm:pt>
    <dgm:pt modelId="{2424DD3C-D8C4-4E3B-93BA-991BC7EAB6F2}" type="pres">
      <dgm:prSet presAssocID="{7CE94679-2E84-4BAD-AB15-EB3F167E6A46}" presName="bgRect" presStyleLbl="bgShp" presStyleIdx="2" presStyleCnt="4"/>
      <dgm:spPr/>
    </dgm:pt>
    <dgm:pt modelId="{ECFEB0C4-30B7-4493-ACBB-424B6B9D5B6B}" type="pres">
      <dgm:prSet presAssocID="{7CE94679-2E84-4BAD-AB15-EB3F167E6A4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outline"/>
        </a:ext>
      </dgm:extLst>
    </dgm:pt>
    <dgm:pt modelId="{F5A4BBDE-3BD9-4EDA-83E6-3ABB08F7BAE0}" type="pres">
      <dgm:prSet presAssocID="{7CE94679-2E84-4BAD-AB15-EB3F167E6A46}" presName="spaceRect" presStyleCnt="0"/>
      <dgm:spPr/>
    </dgm:pt>
    <dgm:pt modelId="{A099E753-F35B-4A24-8E1C-78892999158A}" type="pres">
      <dgm:prSet presAssocID="{7CE94679-2E84-4BAD-AB15-EB3F167E6A46}" presName="parTx" presStyleLbl="revTx" presStyleIdx="2" presStyleCnt="4">
        <dgm:presLayoutVars>
          <dgm:chMax val="0"/>
          <dgm:chPref val="0"/>
        </dgm:presLayoutVars>
      </dgm:prSet>
      <dgm:spPr/>
    </dgm:pt>
    <dgm:pt modelId="{4F3A3109-73D7-4A54-B6B0-184DFE516A95}" type="pres">
      <dgm:prSet presAssocID="{39C7C336-98CB-4C86-AC99-9EAF4D4F2ED6}" presName="sibTrans" presStyleCnt="0"/>
      <dgm:spPr/>
    </dgm:pt>
    <dgm:pt modelId="{E4A0CB12-F2B6-4A62-82C8-3506427C9164}" type="pres">
      <dgm:prSet presAssocID="{86F5EE8F-A5A3-4CF1-9857-3D90C2A6977D}" presName="compNode" presStyleCnt="0"/>
      <dgm:spPr/>
    </dgm:pt>
    <dgm:pt modelId="{58117011-8D5D-4747-80CD-8D2788FAFE28}" type="pres">
      <dgm:prSet presAssocID="{86F5EE8F-A5A3-4CF1-9857-3D90C2A6977D}" presName="bgRect" presStyleLbl="bgShp" presStyleIdx="3" presStyleCnt="4"/>
      <dgm:spPr/>
    </dgm:pt>
    <dgm:pt modelId="{1C7B136C-B410-4D35-8B00-A9E44608E48D}" type="pres">
      <dgm:prSet presAssocID="{86F5EE8F-A5A3-4CF1-9857-3D90C2A6977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ill outline"/>
        </a:ext>
      </dgm:extLst>
    </dgm:pt>
    <dgm:pt modelId="{A148DB27-A5C7-43D0-8D46-434DE35488A9}" type="pres">
      <dgm:prSet presAssocID="{86F5EE8F-A5A3-4CF1-9857-3D90C2A6977D}" presName="spaceRect" presStyleCnt="0"/>
      <dgm:spPr/>
    </dgm:pt>
    <dgm:pt modelId="{7EC0067D-B60D-46D0-8AC8-C58B64D277FA}" type="pres">
      <dgm:prSet presAssocID="{86F5EE8F-A5A3-4CF1-9857-3D90C2A6977D}" presName="parTx" presStyleLbl="revTx" presStyleIdx="3" presStyleCnt="4">
        <dgm:presLayoutVars>
          <dgm:chMax val="0"/>
          <dgm:chPref val="0"/>
        </dgm:presLayoutVars>
      </dgm:prSet>
      <dgm:spPr/>
    </dgm:pt>
  </dgm:ptLst>
  <dgm:cxnLst>
    <dgm:cxn modelId="{C6D3471D-2A4F-4F81-B30F-AEA358F90A79}" srcId="{31E43AC7-173D-456B-AA05-BC2BCC031A9F}" destId="{D310FC57-F43C-4E2C-9B6D-9DC71D95C4F8}" srcOrd="1" destOrd="0" parTransId="{0E5D1605-1CFC-43E5-9494-6059296171F1}" sibTransId="{BBD1174B-380A-46A3-BB91-AF4D4C8C829A}"/>
    <dgm:cxn modelId="{D1C6AA23-A736-4E26-8749-FDCC29458FB9}" srcId="{31E43AC7-173D-456B-AA05-BC2BCC031A9F}" destId="{645D015E-3619-4B81-950F-1C544B660094}" srcOrd="0" destOrd="0" parTransId="{F3311785-0947-4D54-8B94-64CA474DAD91}" sibTransId="{B48388A5-17F9-4520-9B6E-350D82B6B47E}"/>
    <dgm:cxn modelId="{340918A1-2A97-4CC7-9C47-1772ADE22805}" srcId="{31E43AC7-173D-456B-AA05-BC2BCC031A9F}" destId="{7CE94679-2E84-4BAD-AB15-EB3F167E6A46}" srcOrd="2" destOrd="0" parTransId="{700FB485-963E-4EFD-900F-1742F5BCE2D2}" sibTransId="{39C7C336-98CB-4C86-AC99-9EAF4D4F2ED6}"/>
    <dgm:cxn modelId="{55D36FA9-47B9-4FB7-9D87-815130DE10B4}" srcId="{31E43AC7-173D-456B-AA05-BC2BCC031A9F}" destId="{86F5EE8F-A5A3-4CF1-9857-3D90C2A6977D}" srcOrd="3" destOrd="0" parTransId="{63B5BC1E-BA1A-43C9-AD52-9D99D747CC5F}" sibTransId="{38F48130-8FE7-484D-8F12-95980384125D}"/>
    <dgm:cxn modelId="{D6DF42BC-0B6A-415A-BDC0-214F045B98F6}" type="presOf" srcId="{D310FC57-F43C-4E2C-9B6D-9DC71D95C4F8}" destId="{B1CCC648-1946-4024-BC72-12F157BF1C01}" srcOrd="0" destOrd="0" presId="urn:microsoft.com/office/officeart/2018/2/layout/IconVerticalSolidList"/>
    <dgm:cxn modelId="{AF67EFBF-6BFE-4EFE-8380-70A82874A60D}" type="presOf" srcId="{86F5EE8F-A5A3-4CF1-9857-3D90C2A6977D}" destId="{7EC0067D-B60D-46D0-8AC8-C58B64D277FA}" srcOrd="0" destOrd="0" presId="urn:microsoft.com/office/officeart/2018/2/layout/IconVerticalSolidList"/>
    <dgm:cxn modelId="{FC9A30D0-0277-4B30-BF3C-F7D6E0E606DC}" type="presOf" srcId="{7CE94679-2E84-4BAD-AB15-EB3F167E6A46}" destId="{A099E753-F35B-4A24-8E1C-78892999158A}" srcOrd="0" destOrd="0" presId="urn:microsoft.com/office/officeart/2018/2/layout/IconVerticalSolidList"/>
    <dgm:cxn modelId="{36A9EDEC-8BFB-4FEE-B45F-E388B957A32C}" type="presOf" srcId="{31E43AC7-173D-456B-AA05-BC2BCC031A9F}" destId="{3CD48AE7-D4F6-4B3D-B68E-EF7140BC6B9E}" srcOrd="0" destOrd="0" presId="urn:microsoft.com/office/officeart/2018/2/layout/IconVerticalSolidList"/>
    <dgm:cxn modelId="{8844BFFD-83B2-4166-B6F9-BA7BB7E98FDE}" type="presOf" srcId="{645D015E-3619-4B81-950F-1C544B660094}" destId="{3A883FDD-2842-4E49-87E1-009417EEDE74}" srcOrd="0" destOrd="0" presId="urn:microsoft.com/office/officeart/2018/2/layout/IconVerticalSolidList"/>
    <dgm:cxn modelId="{70568680-A80E-48E6-A060-5DD1652937DA}" type="presParOf" srcId="{3CD48AE7-D4F6-4B3D-B68E-EF7140BC6B9E}" destId="{0DD012EC-9339-4144-9F8C-DEE7EE016DE0}" srcOrd="0" destOrd="0" presId="urn:microsoft.com/office/officeart/2018/2/layout/IconVerticalSolidList"/>
    <dgm:cxn modelId="{F19B7555-756D-441D-B1C2-9D35E0AFA59E}" type="presParOf" srcId="{0DD012EC-9339-4144-9F8C-DEE7EE016DE0}" destId="{E14C0CFE-CB0A-44B3-89C8-D749A9E1B18C}" srcOrd="0" destOrd="0" presId="urn:microsoft.com/office/officeart/2018/2/layout/IconVerticalSolidList"/>
    <dgm:cxn modelId="{C5CF8725-7AD5-49DB-8398-E15B46EBA9B4}" type="presParOf" srcId="{0DD012EC-9339-4144-9F8C-DEE7EE016DE0}" destId="{D88E8319-B6D5-49D3-B540-92B6D9A64BEC}" srcOrd="1" destOrd="0" presId="urn:microsoft.com/office/officeart/2018/2/layout/IconVerticalSolidList"/>
    <dgm:cxn modelId="{72384A35-C31A-458E-A781-1964880AD0CD}" type="presParOf" srcId="{0DD012EC-9339-4144-9F8C-DEE7EE016DE0}" destId="{41321DAC-A7EE-4AE2-9DC7-D1923CA5030E}" srcOrd="2" destOrd="0" presId="urn:microsoft.com/office/officeart/2018/2/layout/IconVerticalSolidList"/>
    <dgm:cxn modelId="{09DB93C8-2F49-44B0-B784-394F1B988826}" type="presParOf" srcId="{0DD012EC-9339-4144-9F8C-DEE7EE016DE0}" destId="{3A883FDD-2842-4E49-87E1-009417EEDE74}" srcOrd="3" destOrd="0" presId="urn:microsoft.com/office/officeart/2018/2/layout/IconVerticalSolidList"/>
    <dgm:cxn modelId="{FCA3B1F4-152B-4150-8783-9D0F7E599D22}" type="presParOf" srcId="{3CD48AE7-D4F6-4B3D-B68E-EF7140BC6B9E}" destId="{92DE347A-F440-4EA0-A19A-15ED32058C42}" srcOrd="1" destOrd="0" presId="urn:microsoft.com/office/officeart/2018/2/layout/IconVerticalSolidList"/>
    <dgm:cxn modelId="{F2FAA34D-227A-4BA4-ACC3-8B03188BB10A}" type="presParOf" srcId="{3CD48AE7-D4F6-4B3D-B68E-EF7140BC6B9E}" destId="{29446BF5-4985-418C-942C-C8627D199049}" srcOrd="2" destOrd="0" presId="urn:microsoft.com/office/officeart/2018/2/layout/IconVerticalSolidList"/>
    <dgm:cxn modelId="{8F12B5E2-909C-43E5-BC75-1966BE120741}" type="presParOf" srcId="{29446BF5-4985-418C-942C-C8627D199049}" destId="{B8DB16D8-4226-454D-9A09-BB040DD2E36C}" srcOrd="0" destOrd="0" presId="urn:microsoft.com/office/officeart/2018/2/layout/IconVerticalSolidList"/>
    <dgm:cxn modelId="{765D216D-A876-4673-8477-E0E31112D287}" type="presParOf" srcId="{29446BF5-4985-418C-942C-C8627D199049}" destId="{564C5C8F-9437-4747-BE47-8A248FCF0411}" srcOrd="1" destOrd="0" presId="urn:microsoft.com/office/officeart/2018/2/layout/IconVerticalSolidList"/>
    <dgm:cxn modelId="{5475EF24-B6BA-4D8A-A896-79C2B8F639A8}" type="presParOf" srcId="{29446BF5-4985-418C-942C-C8627D199049}" destId="{60D04270-229F-4889-92E8-7F83735A2BF9}" srcOrd="2" destOrd="0" presId="urn:microsoft.com/office/officeart/2018/2/layout/IconVerticalSolidList"/>
    <dgm:cxn modelId="{AE8781F8-0ECE-47C1-88A2-B13528B7587F}" type="presParOf" srcId="{29446BF5-4985-418C-942C-C8627D199049}" destId="{B1CCC648-1946-4024-BC72-12F157BF1C01}" srcOrd="3" destOrd="0" presId="urn:microsoft.com/office/officeart/2018/2/layout/IconVerticalSolidList"/>
    <dgm:cxn modelId="{6F588869-7D95-4E85-A456-B969E5BDA8ED}" type="presParOf" srcId="{3CD48AE7-D4F6-4B3D-B68E-EF7140BC6B9E}" destId="{BD33376C-DA5C-4321-B816-593B71FAA488}" srcOrd="3" destOrd="0" presId="urn:microsoft.com/office/officeart/2018/2/layout/IconVerticalSolidList"/>
    <dgm:cxn modelId="{4F79792D-4E96-407D-B990-72C4F2D0CA15}" type="presParOf" srcId="{3CD48AE7-D4F6-4B3D-B68E-EF7140BC6B9E}" destId="{9A6D2DFC-8CC3-4C6A-A413-0209664C7083}" srcOrd="4" destOrd="0" presId="urn:microsoft.com/office/officeart/2018/2/layout/IconVerticalSolidList"/>
    <dgm:cxn modelId="{D5FC8A05-7D49-47B0-A9A7-445AE7B3027D}" type="presParOf" srcId="{9A6D2DFC-8CC3-4C6A-A413-0209664C7083}" destId="{2424DD3C-D8C4-4E3B-93BA-991BC7EAB6F2}" srcOrd="0" destOrd="0" presId="urn:microsoft.com/office/officeart/2018/2/layout/IconVerticalSolidList"/>
    <dgm:cxn modelId="{424C05F8-8178-458A-87B6-239410DC0B2F}" type="presParOf" srcId="{9A6D2DFC-8CC3-4C6A-A413-0209664C7083}" destId="{ECFEB0C4-30B7-4493-ACBB-424B6B9D5B6B}" srcOrd="1" destOrd="0" presId="urn:microsoft.com/office/officeart/2018/2/layout/IconVerticalSolidList"/>
    <dgm:cxn modelId="{7E9060A0-B899-4230-8D01-C031D8F9B2D6}" type="presParOf" srcId="{9A6D2DFC-8CC3-4C6A-A413-0209664C7083}" destId="{F5A4BBDE-3BD9-4EDA-83E6-3ABB08F7BAE0}" srcOrd="2" destOrd="0" presId="urn:microsoft.com/office/officeart/2018/2/layout/IconVerticalSolidList"/>
    <dgm:cxn modelId="{E88A379D-D8BD-40A5-9491-DAABF0A5C954}" type="presParOf" srcId="{9A6D2DFC-8CC3-4C6A-A413-0209664C7083}" destId="{A099E753-F35B-4A24-8E1C-78892999158A}" srcOrd="3" destOrd="0" presId="urn:microsoft.com/office/officeart/2018/2/layout/IconVerticalSolidList"/>
    <dgm:cxn modelId="{CE0E94EB-3E22-43C6-86CA-6D8A4FA5AFDF}" type="presParOf" srcId="{3CD48AE7-D4F6-4B3D-B68E-EF7140BC6B9E}" destId="{4F3A3109-73D7-4A54-B6B0-184DFE516A95}" srcOrd="5" destOrd="0" presId="urn:microsoft.com/office/officeart/2018/2/layout/IconVerticalSolidList"/>
    <dgm:cxn modelId="{C0AEA2AA-5B5F-417A-9292-7218A372FE04}" type="presParOf" srcId="{3CD48AE7-D4F6-4B3D-B68E-EF7140BC6B9E}" destId="{E4A0CB12-F2B6-4A62-82C8-3506427C9164}" srcOrd="6" destOrd="0" presId="urn:microsoft.com/office/officeart/2018/2/layout/IconVerticalSolidList"/>
    <dgm:cxn modelId="{1019F0F0-1272-4EF2-A25E-9569C95B866B}" type="presParOf" srcId="{E4A0CB12-F2B6-4A62-82C8-3506427C9164}" destId="{58117011-8D5D-4747-80CD-8D2788FAFE28}" srcOrd="0" destOrd="0" presId="urn:microsoft.com/office/officeart/2018/2/layout/IconVerticalSolidList"/>
    <dgm:cxn modelId="{A0DC90DF-0683-43FD-AEE7-B828CCDBA25C}" type="presParOf" srcId="{E4A0CB12-F2B6-4A62-82C8-3506427C9164}" destId="{1C7B136C-B410-4D35-8B00-A9E44608E48D}" srcOrd="1" destOrd="0" presId="urn:microsoft.com/office/officeart/2018/2/layout/IconVerticalSolidList"/>
    <dgm:cxn modelId="{27E8384C-B892-4043-8198-08AA6369FB58}" type="presParOf" srcId="{E4A0CB12-F2B6-4A62-82C8-3506427C9164}" destId="{A148DB27-A5C7-43D0-8D46-434DE35488A9}" srcOrd="2" destOrd="0" presId="urn:microsoft.com/office/officeart/2018/2/layout/IconVerticalSolidList"/>
    <dgm:cxn modelId="{A5688826-91CE-4EF0-A544-2ED0AF773360}" type="presParOf" srcId="{E4A0CB12-F2B6-4A62-82C8-3506427C9164}" destId="{7EC0067D-B60D-46D0-8AC8-C58B64D277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61463-13A8-47D0-A801-80626667ADE9}">
      <dsp:nvSpPr>
        <dsp:cNvPr id="0" name=""/>
        <dsp:cNvSpPr/>
      </dsp:nvSpPr>
      <dsp:spPr>
        <a:xfrm>
          <a:off x="0" y="0"/>
          <a:ext cx="696063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45924-9211-4CB2-821B-BCC39C4B6955}">
      <dsp:nvSpPr>
        <dsp:cNvPr id="0" name=""/>
        <dsp:cNvSpPr/>
      </dsp:nvSpPr>
      <dsp:spPr>
        <a:xfrm>
          <a:off x="0" y="0"/>
          <a:ext cx="6960637" cy="151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Font typeface="+mj-lt"/>
            <a:buNone/>
          </a:pPr>
          <a:r>
            <a:rPr lang="en-US" sz="3600" kern="1200" dirty="0">
              <a:latin typeface="+mn-lt"/>
            </a:rPr>
            <a:t>About the Federal Funds and Infrastructure Office (FFIO)</a:t>
          </a:r>
        </a:p>
      </dsp:txBody>
      <dsp:txXfrm>
        <a:off x="0" y="0"/>
        <a:ext cx="6960637" cy="1512649"/>
      </dsp:txXfrm>
    </dsp:sp>
    <dsp:sp modelId="{B96D2A12-D22B-454C-A4DE-0517F157A893}">
      <dsp:nvSpPr>
        <dsp:cNvPr id="0" name=""/>
        <dsp:cNvSpPr/>
      </dsp:nvSpPr>
      <dsp:spPr>
        <a:xfrm>
          <a:off x="0" y="1512649"/>
          <a:ext cx="6960637"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454A2-8541-46F7-8DD4-7437E834DFAF}">
      <dsp:nvSpPr>
        <dsp:cNvPr id="0" name=""/>
        <dsp:cNvSpPr/>
      </dsp:nvSpPr>
      <dsp:spPr>
        <a:xfrm>
          <a:off x="0" y="1512649"/>
          <a:ext cx="6960637" cy="151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Font typeface="+mj-lt"/>
            <a:buNone/>
          </a:pPr>
          <a:r>
            <a:rPr lang="en-US" sz="3600" kern="1200" dirty="0">
              <a:latin typeface="+mn-lt"/>
            </a:rPr>
            <a:t>Federal Outlook and Strategies for Competitiveness</a:t>
          </a:r>
        </a:p>
      </dsp:txBody>
      <dsp:txXfrm>
        <a:off x="0" y="1512649"/>
        <a:ext cx="6960637" cy="1512649"/>
      </dsp:txXfrm>
    </dsp:sp>
    <dsp:sp modelId="{48B47196-27C8-4AAF-BCC6-8FC140A10A64}">
      <dsp:nvSpPr>
        <dsp:cNvPr id="0" name=""/>
        <dsp:cNvSpPr/>
      </dsp:nvSpPr>
      <dsp:spPr>
        <a:xfrm>
          <a:off x="0" y="3025298"/>
          <a:ext cx="6960637"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B10C6-3510-4EC1-A5AB-62B6B64F53F5}">
      <dsp:nvSpPr>
        <dsp:cNvPr id="0" name=""/>
        <dsp:cNvSpPr/>
      </dsp:nvSpPr>
      <dsp:spPr>
        <a:xfrm>
          <a:off x="0" y="3025298"/>
          <a:ext cx="6960637" cy="151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Font typeface="+mj-lt"/>
            <a:buNone/>
          </a:pPr>
          <a:r>
            <a:rPr lang="en-US" sz="3600" kern="1200" dirty="0">
              <a:solidFill>
                <a:prstClr val="black">
                  <a:hueOff val="0"/>
                  <a:satOff val="0"/>
                  <a:lumOff val="0"/>
                  <a:alphaOff val="0"/>
                </a:prstClr>
              </a:solidFill>
              <a:latin typeface="+mn-lt"/>
              <a:ea typeface="+mn-ea"/>
              <a:cs typeface="+mn-cs"/>
            </a:rPr>
            <a:t>FFIO’s Strategies for Ensuring Competitiveness</a:t>
          </a:r>
        </a:p>
      </dsp:txBody>
      <dsp:txXfrm>
        <a:off x="0" y="3025298"/>
        <a:ext cx="6960637" cy="1512649"/>
      </dsp:txXfrm>
    </dsp:sp>
    <dsp:sp modelId="{F39F94E5-166F-48D3-B1EE-4EE54A7206E6}">
      <dsp:nvSpPr>
        <dsp:cNvPr id="0" name=""/>
        <dsp:cNvSpPr/>
      </dsp:nvSpPr>
      <dsp:spPr>
        <a:xfrm>
          <a:off x="0" y="4537947"/>
          <a:ext cx="6960637"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C7ED0-550A-4586-94D1-EB239AD7A8A9}">
      <dsp:nvSpPr>
        <dsp:cNvPr id="0" name=""/>
        <dsp:cNvSpPr/>
      </dsp:nvSpPr>
      <dsp:spPr>
        <a:xfrm>
          <a:off x="0" y="4537947"/>
          <a:ext cx="6960637" cy="151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Font typeface="+mj-lt"/>
            <a:buNone/>
          </a:pPr>
          <a:r>
            <a:rPr lang="en-US" sz="3600" kern="1200" dirty="0">
              <a:solidFill>
                <a:prstClr val="black">
                  <a:hueOff val="0"/>
                  <a:satOff val="0"/>
                  <a:lumOff val="0"/>
                  <a:alphaOff val="0"/>
                </a:prstClr>
              </a:solidFill>
              <a:latin typeface="+mn-lt"/>
              <a:ea typeface="+mn-ea"/>
              <a:cs typeface="+mn-cs"/>
            </a:rPr>
            <a:t>Project Focus: Allston Multimodal Project</a:t>
          </a:r>
        </a:p>
        <a:p>
          <a:pPr marL="0" lvl="0" indent="0" algn="l" defTabSz="1600200" rtl="0">
            <a:lnSpc>
              <a:spcPct val="90000"/>
            </a:lnSpc>
            <a:spcBef>
              <a:spcPct val="0"/>
            </a:spcBef>
            <a:spcAft>
              <a:spcPct val="35000"/>
            </a:spcAft>
            <a:buFont typeface="+mj-lt"/>
            <a:buNone/>
          </a:pPr>
          <a:endParaRPr lang="en-US" sz="3600" kern="1200" dirty="0">
            <a:solidFill>
              <a:prstClr val="black">
                <a:hueOff val="0"/>
                <a:satOff val="0"/>
                <a:lumOff val="0"/>
                <a:alphaOff val="0"/>
              </a:prstClr>
            </a:solidFill>
            <a:latin typeface="+mn-lt"/>
            <a:ea typeface="+mn-ea"/>
            <a:cs typeface="+mn-cs"/>
          </a:endParaRPr>
        </a:p>
        <a:p>
          <a:pPr marL="0" lvl="0" indent="0" algn="l" defTabSz="1600200" rtl="0">
            <a:lnSpc>
              <a:spcPct val="90000"/>
            </a:lnSpc>
            <a:spcBef>
              <a:spcPct val="0"/>
            </a:spcBef>
            <a:spcAft>
              <a:spcPct val="35000"/>
            </a:spcAft>
            <a:buFont typeface="+mj-lt"/>
            <a:buNone/>
          </a:pPr>
          <a:endParaRPr lang="en-US" sz="3600" kern="1200" dirty="0">
            <a:solidFill>
              <a:prstClr val="black">
                <a:hueOff val="0"/>
                <a:satOff val="0"/>
                <a:lumOff val="0"/>
                <a:alphaOff val="0"/>
              </a:prstClr>
            </a:solidFill>
            <a:latin typeface="+mn-lt"/>
            <a:ea typeface="+mn-ea"/>
            <a:cs typeface="+mn-cs"/>
          </a:endParaRPr>
        </a:p>
      </dsp:txBody>
      <dsp:txXfrm>
        <a:off x="0" y="4537947"/>
        <a:ext cx="6960637" cy="1512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C0CFE-CB0A-44B3-89C8-D749A9E1B18C}">
      <dsp:nvSpPr>
        <dsp:cNvPr id="0" name=""/>
        <dsp:cNvSpPr/>
      </dsp:nvSpPr>
      <dsp:spPr>
        <a:xfrm>
          <a:off x="0" y="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E8319-B6D5-49D3-B540-92B6D9A64BEC}">
      <dsp:nvSpPr>
        <dsp:cNvPr id="0" name=""/>
        <dsp:cNvSpPr/>
      </dsp:nvSpPr>
      <dsp:spPr>
        <a:xfrm>
          <a:off x="347869" y="261014"/>
          <a:ext cx="632489" cy="6324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83FDD-2842-4E49-87E1-009417EEDE74}">
      <dsp:nvSpPr>
        <dsp:cNvPr id="0" name=""/>
        <dsp:cNvSpPr/>
      </dsp:nvSpPr>
      <dsp:spPr>
        <a:xfrm>
          <a:off x="1328227" y="2268"/>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a:t>Identifying and tracking key federal funding opportunities </a:t>
          </a:r>
          <a:r>
            <a:rPr lang="en-US" sz="1600" b="1" kern="1200"/>
            <a:t>and Massachusetts applications through the State Clearinghouse</a:t>
          </a:r>
          <a:endParaRPr lang="en-US" sz="1600" kern="1200"/>
        </a:p>
      </dsp:txBody>
      <dsp:txXfrm>
        <a:off x="1328227" y="2268"/>
        <a:ext cx="5914790" cy="1149980"/>
      </dsp:txXfrm>
    </dsp:sp>
    <dsp:sp modelId="{B8DB16D8-4226-454D-9A09-BB040DD2E36C}">
      <dsp:nvSpPr>
        <dsp:cNvPr id="0" name=""/>
        <dsp:cNvSpPr/>
      </dsp:nvSpPr>
      <dsp:spPr>
        <a:xfrm>
          <a:off x="0" y="1439744"/>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C5C8F-9437-4747-BE47-8A248FCF0411}">
      <dsp:nvSpPr>
        <dsp:cNvPr id="0" name=""/>
        <dsp:cNvSpPr/>
      </dsp:nvSpPr>
      <dsp:spPr>
        <a:xfrm>
          <a:off x="347869" y="1698490"/>
          <a:ext cx="632489" cy="6324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CC648-1946-4024-BC72-12F157BF1C01}">
      <dsp:nvSpPr>
        <dsp:cNvPr id="0" name=""/>
        <dsp:cNvSpPr/>
      </dsp:nvSpPr>
      <dsp:spPr>
        <a:xfrm>
          <a:off x="1328227" y="1439744"/>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a:t>Leading bi-weekly meetings of the interagency Advisory Council on Federal Funds and Infrastructure</a:t>
          </a:r>
          <a:endParaRPr lang="en-US" sz="1600" b="1" kern="1200"/>
        </a:p>
      </dsp:txBody>
      <dsp:txXfrm>
        <a:off x="1328227" y="1439744"/>
        <a:ext cx="5914790" cy="1149980"/>
      </dsp:txXfrm>
    </dsp:sp>
    <dsp:sp modelId="{2424DD3C-D8C4-4E3B-93BA-991BC7EAB6F2}">
      <dsp:nvSpPr>
        <dsp:cNvPr id="0" name=""/>
        <dsp:cNvSpPr/>
      </dsp:nvSpPr>
      <dsp:spPr>
        <a:xfrm>
          <a:off x="0" y="287722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EB0C4-30B7-4493-ACBB-424B6B9D5B6B}">
      <dsp:nvSpPr>
        <dsp:cNvPr id="0" name=""/>
        <dsp:cNvSpPr/>
      </dsp:nvSpPr>
      <dsp:spPr>
        <a:xfrm>
          <a:off x="347869" y="3135965"/>
          <a:ext cx="632489" cy="6324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9E753-F35B-4A24-8E1C-78892999158A}">
      <dsp:nvSpPr>
        <dsp:cNvPr id="0" name=""/>
        <dsp:cNvSpPr/>
      </dsp:nvSpPr>
      <dsp:spPr>
        <a:xfrm>
          <a:off x="1328227" y="2877220"/>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Leading the Massachusetts Federal Funds Partnership and other meetings to support local governments in their applications for federal funding</a:t>
          </a:r>
        </a:p>
      </dsp:txBody>
      <dsp:txXfrm>
        <a:off x="1328227" y="2877220"/>
        <a:ext cx="5914790" cy="1149980"/>
      </dsp:txXfrm>
    </dsp:sp>
    <dsp:sp modelId="{58117011-8D5D-4747-80CD-8D2788FAFE28}">
      <dsp:nvSpPr>
        <dsp:cNvPr id="0" name=""/>
        <dsp:cNvSpPr/>
      </dsp:nvSpPr>
      <dsp:spPr>
        <a:xfrm>
          <a:off x="0" y="4314695"/>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B136C-B410-4D35-8B00-A9E44608E48D}">
      <dsp:nvSpPr>
        <dsp:cNvPr id="0" name=""/>
        <dsp:cNvSpPr/>
      </dsp:nvSpPr>
      <dsp:spPr>
        <a:xfrm>
          <a:off x="347869" y="4573441"/>
          <a:ext cx="632489" cy="63248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0067D-B60D-46D0-8AC8-C58B64D277FA}">
      <dsp:nvSpPr>
        <dsp:cNvPr id="0" name=""/>
        <dsp:cNvSpPr/>
      </dsp:nvSpPr>
      <dsp:spPr>
        <a:xfrm>
          <a:off x="1328227" y="4314695"/>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Implementing the Federal Match legislation (</a:t>
          </a:r>
          <a:r>
            <a:rPr lang="en-US" sz="1600" b="1" i="1" kern="1200"/>
            <a:t>Chapter 214 of the Acts of 2024)</a:t>
          </a:r>
          <a:endParaRPr lang="en-US" sz="1600" b="1" kern="1200"/>
        </a:p>
      </dsp:txBody>
      <dsp:txXfrm>
        <a:off x="1328227" y="4314695"/>
        <a:ext cx="5914790" cy="11499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E0E3F-F38E-1249-BD30-8B536E56E2A8}"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049CA-11BC-FF40-83AD-A1E33CD10675}" type="slidenum">
              <a:rPr lang="en-US" smtClean="0"/>
              <a:t>‹#›</a:t>
            </a:fld>
            <a:endParaRPr lang="en-US"/>
          </a:p>
        </p:txBody>
      </p:sp>
    </p:spTree>
    <p:extLst>
      <p:ext uri="{BB962C8B-B14F-4D97-AF65-F5344CB8AC3E}">
        <p14:creationId xmlns:p14="http://schemas.microsoft.com/office/powerpoint/2010/main" val="35749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E6CF9F-4738-4A07-BBF7-C2ACB526C4B4}" type="slidenum">
              <a:rPr lang="en-US" smtClean="0"/>
              <a:t>2</a:t>
            </a:fld>
            <a:endParaRPr lang="en-US"/>
          </a:p>
        </p:txBody>
      </p:sp>
    </p:spTree>
    <p:extLst>
      <p:ext uri="{BB962C8B-B14F-4D97-AF65-F5344CB8AC3E}">
        <p14:creationId xmlns:p14="http://schemas.microsoft.com/office/powerpoint/2010/main" val="65599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21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C68F6BC1-8266-4D12-96DD-909D5278AA3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1358C-0DEE-4D35-BD14-2A70E604675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F6BC1-8266-4D12-96DD-909D5278AA3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1358C-0DEE-4D35-BD14-2A70E6046756}" type="slidenum">
              <a:rPr lang="en-US" smtClean="0"/>
              <a:t>‹#›</a:t>
            </a:fld>
            <a:endParaRPr lang="en-US"/>
          </a:p>
        </p:txBody>
      </p:sp>
    </p:spTree>
    <p:extLst>
      <p:ext uri="{BB962C8B-B14F-4D97-AF65-F5344CB8AC3E}">
        <p14:creationId xmlns:p14="http://schemas.microsoft.com/office/powerpoint/2010/main" val="69863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F6BC1-8266-4D12-96DD-909D5278AA3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1358C-0DEE-4D35-BD14-2A70E604675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8" name="Text Placeholder 16"/>
          <p:cNvSpPr>
            <a:spLocks noGrp="1"/>
          </p:cNvSpPr>
          <p:nvPr>
            <p:ph type="body" sz="quarter" idx="11"/>
          </p:nvPr>
        </p:nvSpPr>
        <p:spPr>
          <a:xfrm>
            <a:off x="403961" y="145409"/>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474342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F6BC1-8266-4D12-96DD-909D5278AA3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1358C-0DEE-4D35-BD14-2A70E6046756}" type="slidenum">
              <a:rPr lang="en-US" smtClean="0"/>
              <a:t>‹#›</a:t>
            </a:fld>
            <a:endParaRPr lang="en-US"/>
          </a:p>
        </p:txBody>
      </p:sp>
    </p:spTree>
    <p:extLst>
      <p:ext uri="{BB962C8B-B14F-4D97-AF65-F5344CB8AC3E}">
        <p14:creationId xmlns:p14="http://schemas.microsoft.com/office/powerpoint/2010/main" val="283267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F6BC1-8266-4D12-96DD-909D5278AA3D}"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1358C-0DEE-4D35-BD14-2A70E604675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07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F6BC1-8266-4D12-96DD-909D5278AA3D}"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1358C-0DEE-4D35-BD14-2A70E6046756}" type="slidenum">
              <a:rPr lang="en-US" smtClean="0"/>
              <a:t>‹#›</a:t>
            </a:fld>
            <a:endParaRPr lang="en-US"/>
          </a:p>
        </p:txBody>
      </p:sp>
    </p:spTree>
    <p:extLst>
      <p:ext uri="{BB962C8B-B14F-4D97-AF65-F5344CB8AC3E}">
        <p14:creationId xmlns:p14="http://schemas.microsoft.com/office/powerpoint/2010/main" val="265816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F6BC1-8266-4D12-96DD-909D5278AA3D}"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1358C-0DEE-4D35-BD14-2A70E6046756}" type="slidenum">
              <a:rPr lang="en-US" smtClean="0"/>
              <a:t>‹#›</a:t>
            </a:fld>
            <a:endParaRPr lang="en-US"/>
          </a:p>
        </p:txBody>
      </p:sp>
    </p:spTree>
    <p:extLst>
      <p:ext uri="{BB962C8B-B14F-4D97-AF65-F5344CB8AC3E}">
        <p14:creationId xmlns:p14="http://schemas.microsoft.com/office/powerpoint/2010/main" val="119864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F6BC1-8266-4D12-96DD-909D5278AA3D}"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1358C-0DEE-4D35-BD14-2A70E6046756}" type="slidenum">
              <a:rPr lang="en-US" smtClean="0"/>
              <a:t>‹#›</a:t>
            </a:fld>
            <a:endParaRPr lang="en-US"/>
          </a:p>
        </p:txBody>
      </p:sp>
    </p:spTree>
    <p:extLst>
      <p:ext uri="{BB962C8B-B14F-4D97-AF65-F5344CB8AC3E}">
        <p14:creationId xmlns:p14="http://schemas.microsoft.com/office/powerpoint/2010/main" val="93134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F6BC1-8266-4D12-96DD-909D5278AA3D}"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1358C-0DEE-4D35-BD14-2A70E6046756}" type="slidenum">
              <a:rPr lang="en-US" smtClean="0"/>
              <a:t>‹#›</a:t>
            </a:fld>
            <a:endParaRPr lang="en-US"/>
          </a:p>
        </p:txBody>
      </p:sp>
    </p:spTree>
    <p:extLst>
      <p:ext uri="{BB962C8B-B14F-4D97-AF65-F5344CB8AC3E}">
        <p14:creationId xmlns:p14="http://schemas.microsoft.com/office/powerpoint/2010/main" val="222435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F6BC1-8266-4D12-96DD-909D5278AA3D}"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1358C-0DEE-4D35-BD14-2A70E6046756}" type="slidenum">
              <a:rPr lang="en-US" smtClean="0"/>
              <a:t>‹#›</a:t>
            </a:fld>
            <a:endParaRPr lang="en-US"/>
          </a:p>
        </p:txBody>
      </p:sp>
    </p:spTree>
    <p:extLst>
      <p:ext uri="{BB962C8B-B14F-4D97-AF65-F5344CB8AC3E}">
        <p14:creationId xmlns:p14="http://schemas.microsoft.com/office/powerpoint/2010/main" val="368753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8F6BC1-8266-4D12-96DD-909D5278AA3D}"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1358C-0DEE-4D35-BD14-2A70E604675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31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8F6BC1-8266-4D12-96DD-909D5278AA3D}" type="datetimeFigureOut">
              <a:rPr lang="en-US" smtClean="0"/>
              <a:t>4/1/2025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421358C-0DEE-4D35-BD14-2A70E604675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198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info-details/massachusetts-federal-grant-matching-funds" TargetMode="External"/><Relationship Id="rId2" Type="http://schemas.openxmlformats.org/officeDocument/2006/relationships/hyperlink" Target="https://forms.office.com/Pages/ResponsePage.aspx?id=Fh2GPrdIDkqYBowE2Bt7KhfzQgLHqeZApubrvc3icp5UNkVaMkQxUU4wSFQxNzNHRTFQWllZRk5DTS4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FedFundsInfra@mas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Rectangle 34">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F387882-DF90-E287-A6BF-24F2BC095DCF}"/>
              </a:ext>
            </a:extLst>
          </p:cNvPr>
          <p:cNvSpPr>
            <a:spLocks noGrp="1"/>
          </p:cNvSpPr>
          <p:nvPr>
            <p:ph type="ctrTitle"/>
          </p:nvPr>
        </p:nvSpPr>
        <p:spPr>
          <a:xfrm>
            <a:off x="990096" y="977900"/>
            <a:ext cx="6539558" cy="3327734"/>
          </a:xfrm>
        </p:spPr>
        <p:txBody>
          <a:bodyPr anchor="b">
            <a:normAutofit/>
          </a:bodyPr>
          <a:lstStyle/>
          <a:p>
            <a:r>
              <a:rPr lang="en-US" sz="5400" dirty="0"/>
              <a:t>Federal funding &amp; Massachusetts</a:t>
            </a:r>
            <a:br>
              <a:rPr lang="en-US" sz="5400" dirty="0"/>
            </a:br>
            <a:r>
              <a:rPr lang="en-US" sz="4000" b="1" dirty="0"/>
              <a:t>A Better City conversation</a:t>
            </a:r>
            <a:endParaRPr lang="en-US" sz="5400" b="1" dirty="0"/>
          </a:p>
        </p:txBody>
      </p:sp>
      <p:sp>
        <p:nvSpPr>
          <p:cNvPr id="3" name="Subtitle 2">
            <a:extLst>
              <a:ext uri="{FF2B5EF4-FFF2-40B4-BE49-F238E27FC236}">
                <a16:creationId xmlns:a16="http://schemas.microsoft.com/office/drawing/2014/main" id="{6BF96C16-BDB2-15EE-4778-FA5D2DB3A873}"/>
              </a:ext>
            </a:extLst>
          </p:cNvPr>
          <p:cNvSpPr>
            <a:spLocks noGrp="1"/>
          </p:cNvSpPr>
          <p:nvPr>
            <p:ph type="subTitle" idx="1"/>
          </p:nvPr>
        </p:nvSpPr>
        <p:spPr>
          <a:xfrm>
            <a:off x="787620" y="4613518"/>
            <a:ext cx="6847618" cy="1225028"/>
          </a:xfrm>
        </p:spPr>
        <p:txBody>
          <a:bodyPr anchor="t">
            <a:normAutofit/>
          </a:bodyPr>
          <a:lstStyle/>
          <a:p>
            <a:pPr algn="r"/>
            <a:r>
              <a:rPr lang="en-US" sz="2000" dirty="0"/>
              <a:t>Quentin Palfrey, Director, Federal Funds and Infrastructure Office </a:t>
            </a:r>
          </a:p>
          <a:p>
            <a:pPr algn="r"/>
            <a:r>
              <a:rPr lang="en-US" sz="2000" dirty="0"/>
              <a:t>March 31, 2025</a:t>
            </a:r>
          </a:p>
        </p:txBody>
      </p:sp>
      <p:cxnSp>
        <p:nvCxnSpPr>
          <p:cNvPr id="37" name="Straight Connector 36">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70647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7F9AB2-349C-03F4-FEE1-7D307446927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23C29CE1-614F-8685-04FE-0C6213426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ADB627A5-C098-58C9-7569-1A5AC8AF3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9173BB5-8D65-AF38-334C-B9633F79CA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816B0C4-5684-A854-4A99-0BCA2A006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E77BB09-A5C4-6B9C-C2BA-6385B50BF359}"/>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Federal Matching Funds Legislation</a:t>
            </a:r>
          </a:p>
        </p:txBody>
      </p:sp>
      <p:sp>
        <p:nvSpPr>
          <p:cNvPr id="32" name="Rectangle 31">
            <a:extLst>
              <a:ext uri="{FF2B5EF4-FFF2-40B4-BE49-F238E27FC236}">
                <a16:creationId xmlns:a16="http://schemas.microsoft.com/office/drawing/2014/main" id="{BFDFA2E9-B1BE-77B7-B8D7-06E6F0559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693578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158559" y="643467"/>
            <a:ext cx="422956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Massachusetts Federal match legislation </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endParaRPr>
          </a:p>
        </p:txBody>
      </p:sp>
      <p:sp>
        <p:nvSpPr>
          <p:cNvPr id="4" name="TextBox 3">
            <a:extLst>
              <a:ext uri="{FF2B5EF4-FFF2-40B4-BE49-F238E27FC236}">
                <a16:creationId xmlns:a16="http://schemas.microsoft.com/office/drawing/2014/main" id="{F5B4FF78-B142-84EA-0463-0190E96E2742}"/>
              </a:ext>
            </a:extLst>
          </p:cNvPr>
          <p:cNvSpPr txBox="1"/>
          <p:nvPr/>
        </p:nvSpPr>
        <p:spPr>
          <a:xfrm>
            <a:off x="4892386" y="735955"/>
            <a:ext cx="6918613"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Matching Funds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Unlocks up to </a:t>
            </a: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$750M</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matching funds for federal programs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Eligible entities, including RPA’s can now apply for match via the </a:t>
            </a:r>
            <a:r>
              <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hlinkClick r:id="rId2">
                  <a:extLst>
                    <a:ext uri="{A12FA001-AC4F-418D-AE19-62706E023703}">
                      <ahyp:hlinkClr xmlns:ahyp="http://schemas.microsoft.com/office/drawing/2018/hyperlinkcolor" val="tx"/>
                    </a:ext>
                  </a:extLst>
                </a:hlinkClick>
              </a:rPr>
              <a:t>FFIO Match Request Form</a:t>
            </a:r>
            <a:endPar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Learn more on the new </a:t>
            </a:r>
            <a:r>
              <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Massachusetts Matching Funds Website</a:t>
            </a:r>
            <a:endPar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Other Financial Assistance for Municipalities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Allocates up</a:t>
            </a:r>
            <a:r>
              <a:rPr kumimoji="0" lang="en-US" sz="1800" b="0" i="0" u="none" strike="noStrike" kern="1200" cap="none" spc="0" normalizeH="0" baseline="0" noProof="0">
                <a:ln>
                  <a:noFill/>
                </a:ln>
                <a:solidFill>
                  <a:prstClr val="black"/>
                </a:solidFill>
                <a:effectLst/>
                <a:uLnTx/>
                <a:uFillTx/>
                <a:latin typeface="TW Cen MT"/>
                <a:ea typeface="+mn-ea"/>
                <a:cs typeface="Times New Roman"/>
              </a:rPr>
              <a:t> to </a:t>
            </a:r>
            <a:r>
              <a:rPr kumimoji="0" lang="en-US" sz="1800" b="1" i="0" u="none" strike="noStrike" kern="1200" cap="none" spc="0" normalizeH="0" baseline="0" noProof="0">
                <a:ln>
                  <a:noFill/>
                </a:ln>
                <a:solidFill>
                  <a:prstClr val="black"/>
                </a:solidFill>
                <a:effectLst/>
                <a:uLnTx/>
                <a:uFillTx/>
                <a:latin typeface="TW Cen MT"/>
                <a:ea typeface="+mn-ea"/>
                <a:cs typeface="Times New Roman"/>
              </a:rPr>
              <a:t>$50M</a:t>
            </a:r>
            <a:r>
              <a:rPr kumimoji="0" lang="en-US" sz="1800" b="0" i="0" u="none" strike="noStrike" kern="1200" cap="none" spc="0" normalizeH="0" baseline="0" noProof="0">
                <a:ln>
                  <a:noFill/>
                </a:ln>
                <a:solidFill>
                  <a:prstClr val="black"/>
                </a:solidFill>
                <a:effectLst/>
                <a:uLnTx/>
                <a:uFillTx/>
                <a:latin typeface="TW Cen MT"/>
                <a:ea typeface="+mn-ea"/>
                <a:cs typeface="Times New Roman"/>
              </a:rPr>
              <a:t> in the form of grants, loans, or other financial assistance, which may be directed to municipalities.</a:t>
            </a:r>
            <a:r>
              <a:rPr kumimoji="0" lang="en-US" sz="1800" b="0" i="0" u="none" strike="noStrike" kern="1200" cap="none" spc="0" normalizeH="0" baseline="0" noProof="0">
                <a:ln>
                  <a:noFill/>
                </a:ln>
                <a:solidFill>
                  <a:prstClr val="black"/>
                </a:solidFill>
                <a:effectLst/>
                <a:uLnTx/>
                <a:uFillTx/>
                <a:latin typeface="TW Cen M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Explore providing start-up capital for Direct Pay-eligible projects, etc.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Technical Assistance for Municipalities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Allocates up to </a:t>
            </a: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$12M</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technical support to </a:t>
            </a:r>
            <a:r>
              <a:rPr kumimoji="0" lang="en-US" sz="1800" b="0" i="0" u="none" strike="noStrike" kern="1200" cap="none" spc="0" normalizeH="0" baseline="0" noProof="0" err="1">
                <a:ln>
                  <a:noFill/>
                </a:ln>
                <a:solidFill>
                  <a:prstClr val="black"/>
                </a:solidFill>
                <a:effectLst/>
                <a:uLnTx/>
                <a:uFillTx/>
                <a:latin typeface="Tw Cen MT" panose="020B0602020104020603"/>
                <a:ea typeface="+mn-ea"/>
                <a:cs typeface="+mn-cs"/>
              </a:rPr>
              <a:t>munis</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grant application development and implementation assistance for successful awards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Leverage existing municipal outreach (partnership meetings, upcoming community tour, etc.) to understand municipal needs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2338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7F9AB2-349C-03F4-FEE1-7D3074469279}"/>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5" name="Straight Connector 103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D5EB3D3-47C6-A1A7-79BC-00814722E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61" r="3461"/>
          <a:stretch/>
        </p:blipFill>
        <p:spPr bwMode="auto">
          <a:xfrm>
            <a:off x="20" y="975"/>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7BB09-A5C4-6B9C-C2BA-6385B50BF359}"/>
              </a:ext>
            </a:extLst>
          </p:cNvPr>
          <p:cNvSpPr>
            <a:spLocks noGrp="1"/>
          </p:cNvSpPr>
          <p:nvPr>
            <p:ph type="title"/>
          </p:nvPr>
        </p:nvSpPr>
        <p:spPr>
          <a:xfrm>
            <a:off x="853439" y="1475234"/>
            <a:ext cx="3214307" cy="2901694"/>
          </a:xfrm>
        </p:spPr>
        <p:txBody>
          <a:bodyPr vert="horz" lIns="91440" tIns="45720" rIns="91440" bIns="45720" rtlCol="0" anchor="b">
            <a:normAutofit/>
          </a:bodyPr>
          <a:lstStyle/>
          <a:p>
            <a:pPr algn="r"/>
            <a:r>
              <a:rPr lang="en-US" sz="4000" kern="1200" cap="all" spc="200" baseline="0">
                <a:solidFill>
                  <a:srgbClr val="FFFFFF"/>
                </a:solidFill>
                <a:latin typeface="+mj-lt"/>
                <a:ea typeface="+mj-ea"/>
                <a:cs typeface="+mj-cs"/>
              </a:rPr>
              <a:t>Project focus: </a:t>
            </a:r>
            <a:br>
              <a:rPr lang="en-US" sz="4000" kern="1200" cap="all" spc="200" baseline="0">
                <a:solidFill>
                  <a:srgbClr val="FFFFFF"/>
                </a:solidFill>
                <a:latin typeface="+mj-lt"/>
                <a:ea typeface="+mj-ea"/>
                <a:cs typeface="+mj-cs"/>
              </a:rPr>
            </a:br>
            <a:r>
              <a:rPr lang="en-US" sz="4000" kern="1200" cap="all" spc="200" baseline="0">
                <a:solidFill>
                  <a:srgbClr val="FFFFFF"/>
                </a:solidFill>
                <a:latin typeface="+mj-lt"/>
                <a:ea typeface="+mj-ea"/>
                <a:cs typeface="+mj-cs"/>
              </a:rPr>
              <a:t>Allston multimodal project</a:t>
            </a:r>
          </a:p>
        </p:txBody>
      </p:sp>
      <p:cxnSp>
        <p:nvCxnSpPr>
          <p:cNvPr id="1041" name="Straight Connector 1040">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5829" y="4508519"/>
            <a:ext cx="2926080" cy="0"/>
          </a:xfrm>
          <a:prstGeom prst="line">
            <a:avLst/>
          </a:prstGeom>
          <a:ln w="19050">
            <a:solidFill>
              <a:srgbClr val="1FBF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1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158559" y="643467"/>
            <a:ext cx="422956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dirty="0">
                <a:ln>
                  <a:noFill/>
                </a:ln>
                <a:solidFill>
                  <a:srgbClr val="FFFFFF"/>
                </a:solidFill>
                <a:effectLst/>
                <a:uLnTx/>
                <a:uFillTx/>
                <a:latin typeface="Tw Cen MT Condensed" panose="020B0606020104020203"/>
                <a:ea typeface="+mj-ea"/>
                <a:cs typeface="+mj-cs"/>
              </a:rPr>
              <a:t>Project Focus: </a:t>
            </a:r>
          </a:p>
          <a:p>
            <a:pPr marL="0" marR="0" lvl="0" indent="0" algn="l" defTabSz="914400" rtl="0" eaLnBrk="1" fontAlgn="auto" latinLnBrk="0" hangingPunct="1">
              <a:lnSpc>
                <a:spcPct val="80000"/>
              </a:lnSpc>
              <a:spcBef>
                <a:spcPct val="0"/>
              </a:spcBef>
              <a:spcAft>
                <a:spcPts val="0"/>
              </a:spcAft>
              <a:buClrTx/>
              <a:buSzTx/>
              <a:buFontTx/>
              <a:buNone/>
              <a:tabLst/>
              <a:defRPr/>
            </a:pPr>
            <a:r>
              <a:rPr lang="en-US" dirty="0">
                <a:solidFill>
                  <a:srgbClr val="FFFFFF"/>
                </a:solidFill>
                <a:latin typeface="Tw Cen MT Condensed" panose="020B0606020104020203"/>
              </a:rPr>
              <a:t>Allston multimodal project</a:t>
            </a:r>
            <a:endParaRPr kumimoji="0" lang="en-US" sz="5000" b="0" i="0" u="none" strike="noStrike" kern="1200" cap="all" spc="100" normalizeH="0" baseline="0" noProof="0" dirty="0">
              <a:ln>
                <a:noFill/>
              </a:ln>
              <a:solidFill>
                <a:srgbClr val="FFFFFF"/>
              </a:solidFill>
              <a:effectLst/>
              <a:uLnTx/>
              <a:uFillTx/>
              <a:latin typeface="Tw Cen MT Condensed" panose="020B0606020104020203"/>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dirty="0">
              <a:ln>
                <a:noFill/>
              </a:ln>
              <a:solidFill>
                <a:srgbClr val="FFFFFF"/>
              </a:solidFill>
              <a:effectLst/>
              <a:uLnTx/>
              <a:uFillTx/>
              <a:latin typeface="Tw Cen MT Condensed" panose="020B0606020104020203"/>
              <a:ea typeface="+mj-ea"/>
              <a:cs typeface="+mj-cs"/>
            </a:endParaRPr>
          </a:p>
        </p:txBody>
      </p:sp>
      <p:sp>
        <p:nvSpPr>
          <p:cNvPr id="4" name="TextBox 3">
            <a:extLst>
              <a:ext uri="{FF2B5EF4-FFF2-40B4-BE49-F238E27FC236}">
                <a16:creationId xmlns:a16="http://schemas.microsoft.com/office/drawing/2014/main" id="{F5B4FF78-B142-84EA-0463-0190E96E2742}"/>
              </a:ext>
            </a:extLst>
          </p:cNvPr>
          <p:cNvSpPr txBox="1"/>
          <p:nvPr/>
        </p:nvSpPr>
        <p:spPr>
          <a:xfrm>
            <a:off x="4934961" y="371871"/>
            <a:ext cx="697637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rPr>
              <a:t>Federal Funds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USDOT awarded $335 million through the Reconnecting Communities and Neighborhood Grant Program to replace the Allston Viaduct and create new and improved access to expanded waterfront parks and open space in Boston, as well awards for Haverhill, Lynn, Everett, Cambridge and Chelsea.</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rPr>
              <a:t>Recent Developments</a:t>
            </a:r>
          </a:p>
          <a:p>
            <a:pPr marL="285750" indent="-285750" defTabSz="457200">
              <a:buFont typeface="Arial"/>
              <a:buChar char="•"/>
              <a:defRPr/>
            </a:pPr>
            <a:r>
              <a:rPr kumimoji="0" lang="en-US" sz="1800" b="0" i="0" u="none" strike="noStrike" kern="1200" cap="none" spc="0" normalizeH="0" baseline="0" noProof="0" dirty="0" err="1">
                <a:ln>
                  <a:noFill/>
                </a:ln>
                <a:solidFill>
                  <a:prstClr val="black"/>
                </a:solidFill>
                <a:effectLst/>
                <a:uLnTx/>
                <a:uFillTx/>
                <a:latin typeface="TW Cen MT"/>
                <a:ea typeface="+mn-ea"/>
                <a:cs typeface="+mn-cs"/>
              </a:rPr>
              <a:t>MassDOT</a:t>
            </a:r>
            <a:r>
              <a:rPr kumimoji="0" lang="en-US" sz="1800" b="0" i="0" u="none" strike="noStrike" kern="1200" cap="none" spc="0" normalizeH="0" baseline="0" noProof="0" dirty="0">
                <a:ln>
                  <a:noFill/>
                </a:ln>
                <a:solidFill>
                  <a:prstClr val="black"/>
                </a:solidFill>
                <a:effectLst/>
                <a:uLnTx/>
                <a:uFillTx/>
                <a:latin typeface="TW Cen MT"/>
                <a:ea typeface="+mn-ea"/>
                <a:cs typeface="+mn-cs"/>
              </a:rPr>
              <a:t> announced a monthly schedule of task force meetings, as well as the hiring of a meeting facilitator.</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March 12 Allston Task Force Meeting for layover analysis (now posted on the project website). </a:t>
            </a:r>
          </a:p>
          <a:p>
            <a:pPr marL="285750" indent="-285750" defTabSz="457200">
              <a:buFont typeface="Arial"/>
              <a:buChar char="•"/>
              <a:defRPr/>
            </a:pPr>
            <a:r>
              <a:rPr lang="en-US" dirty="0" err="1">
                <a:solidFill>
                  <a:prstClr val="black"/>
                </a:solidFill>
                <a:latin typeface="TW Cen MT"/>
              </a:rPr>
              <a:t>MassDOT</a:t>
            </a:r>
            <a:r>
              <a:rPr lang="en-US" dirty="0">
                <a:solidFill>
                  <a:prstClr val="black"/>
                </a:solidFill>
                <a:latin typeface="TW Cen MT"/>
              </a:rPr>
              <a:t> and MBTA continuing to discuss the layover analysis with other relevant stakeholders. </a:t>
            </a:r>
          </a:p>
          <a:p>
            <a:pPr marL="285750" indent="-285750" defTabSz="457200">
              <a:buFont typeface="Arial"/>
              <a:buChar char="•"/>
              <a:defRPr/>
            </a:pPr>
            <a:r>
              <a:rPr lang="en-IN" dirty="0">
                <a:solidFill>
                  <a:prstClr val="black"/>
                </a:solidFill>
                <a:latin typeface="TW Cen MT"/>
              </a:rPr>
              <a:t>Agencies are continuing to assess A Better City’s proposal for an alternative construction approach to the Grand Junction Bridge closure. </a:t>
            </a:r>
            <a:br>
              <a:rPr lang="en-IN" dirty="0">
                <a:solidFill>
                  <a:prstClr val="black"/>
                </a:solidFill>
                <a:latin typeface="TW Cen MT"/>
              </a:rPr>
            </a:br>
            <a:endPar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rPr>
              <a:t>Next Steps &amp; Way Forward</a:t>
            </a:r>
          </a:p>
        </p:txBody>
      </p:sp>
    </p:spTree>
    <p:extLst>
      <p:ext uri="{BB962C8B-B14F-4D97-AF65-F5344CB8AC3E}">
        <p14:creationId xmlns:p14="http://schemas.microsoft.com/office/powerpoint/2010/main" val="132659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60455" y="804333"/>
            <a:ext cx="4356688" cy="5249334"/>
          </a:xfrm>
        </p:spPr>
        <p:txBody>
          <a:bodyPr vert="horz" lIns="91440" tIns="45720" rIns="91440" bIns="45720" rtlCol="0" anchor="ctr">
            <a:normAutofit/>
          </a:bodyPr>
          <a:lstStyle/>
          <a:p>
            <a:pPr algn="ctr"/>
            <a:r>
              <a:rPr lang="en-US" sz="7200" dirty="0"/>
              <a:t>Thank you!</a:t>
            </a:r>
            <a:endParaRPr lang="en-US" sz="2000" dirty="0"/>
          </a:p>
        </p:txBody>
      </p:sp>
      <p:cxnSp>
        <p:nvCxnSpPr>
          <p:cNvPr id="32" name="Straight Connector 3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BD17A5-BA15-A055-8A50-B87A35D919F0}"/>
              </a:ext>
            </a:extLst>
          </p:cNvPr>
          <p:cNvSpPr txBox="1"/>
          <p:nvPr/>
        </p:nvSpPr>
        <p:spPr>
          <a:xfrm>
            <a:off x="5417617" y="804333"/>
            <a:ext cx="6257721" cy="5249334"/>
          </a:xfrm>
          <a:prstGeom prst="rect">
            <a:avLst/>
          </a:prstGeom>
        </p:spPr>
        <p:txBody>
          <a:bodyPr vert="horz" lIns="45720" tIns="45720" rIns="45720" bIns="45720" rtlCol="0" anchor="ctr">
            <a:normAutofit/>
          </a:bodyPr>
          <a:lstStyle/>
          <a:p>
            <a:pPr marL="0" marR="0" lvl="0" indent="0" algn="ctr" defTabSz="914400" rtl="0" eaLnBrk="1" fontAlgn="auto" latinLnBrk="0" hangingPunct="1">
              <a:lnSpc>
                <a:spcPct val="90000"/>
              </a:lnSpc>
              <a:spcBef>
                <a:spcPts val="0"/>
              </a:spcBef>
              <a:spcAft>
                <a:spcPts val="600"/>
              </a:spcAft>
              <a:buClr>
                <a:srgbClr val="1CADE4"/>
              </a:buClr>
              <a:buSzTx/>
              <a:buFontTx/>
              <a:buNone/>
              <a:tabLst/>
              <a:defRPr/>
            </a:pP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If we are unable to get to your question today, please send it to us at </a:t>
            </a:r>
            <a:r>
              <a:rPr kumimoji="0" lang="en-US" sz="2200" b="0" i="0" u="none" strike="noStrike" kern="1200" cap="none" spc="0" normalizeH="0" baseline="0" noProof="0" dirty="0">
                <a:ln>
                  <a:noFill/>
                </a:ln>
                <a:solidFill>
                  <a:srgbClr val="0070C0"/>
                </a:solidFill>
                <a:effectLst/>
                <a:uLnTx/>
                <a:uFillTx/>
                <a:latin typeface="Tw Cen MT" panose="020B0602020104020603"/>
                <a:ea typeface="+mn-ea"/>
                <a:cs typeface="+mn-cs"/>
                <a:hlinkClick r:id="rId2">
                  <a:extLst>
                    <a:ext uri="{A12FA001-AC4F-418D-AE19-62706E023703}">
                      <ahyp:hlinkClr xmlns:ahyp="http://schemas.microsoft.com/office/drawing/2018/hyperlinkcolor" val="tx"/>
                    </a:ext>
                  </a:extLst>
                </a:hlinkClick>
              </a:rPr>
              <a:t>FedFundsInfra@mass.gov</a:t>
            </a:r>
            <a:r>
              <a:rPr kumimoji="0" lang="en-US" sz="2200" b="0" i="0" u="none" strike="noStrike" kern="1200" cap="none" spc="0" normalizeH="0" baseline="0" noProof="0" dirty="0">
                <a:ln>
                  <a:noFill/>
                </a:ln>
                <a:solidFill>
                  <a:srgbClr val="0070C0"/>
                </a:solidFill>
                <a:effectLst/>
                <a:uLnTx/>
                <a:uFillTx/>
                <a:latin typeface="Tw Cen MT" panose="020B0602020104020603"/>
                <a:ea typeface="+mn-ea"/>
                <a:cs typeface="+mn-cs"/>
              </a:rPr>
              <a:t>.</a:t>
            </a:r>
          </a:p>
        </p:txBody>
      </p:sp>
    </p:spTree>
    <p:extLst>
      <p:ext uri="{BB962C8B-B14F-4D97-AF65-F5344CB8AC3E}">
        <p14:creationId xmlns:p14="http://schemas.microsoft.com/office/powerpoint/2010/main" val="213481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586B0-AF86-A515-AEE0-C8269027D96C}"/>
              </a:ext>
            </a:extLst>
          </p:cNvPr>
          <p:cNvSpPr>
            <a:spLocks noGrp="1"/>
          </p:cNvSpPr>
          <p:nvPr>
            <p:ph type="title"/>
          </p:nvPr>
        </p:nvSpPr>
        <p:spPr>
          <a:xfrm>
            <a:off x="643468" y="643467"/>
            <a:ext cx="3415612" cy="5571066"/>
          </a:xfrm>
        </p:spPr>
        <p:txBody>
          <a:bodyPr>
            <a:normAutofit/>
          </a:bodyPr>
          <a:lstStyle/>
          <a:p>
            <a:r>
              <a:rPr lang="en-US">
                <a:solidFill>
                  <a:srgbClr val="FFFFFF"/>
                </a:solidFill>
              </a:rPr>
              <a:t>Agenda</a:t>
            </a:r>
          </a:p>
        </p:txBody>
      </p:sp>
      <p:graphicFrame>
        <p:nvGraphicFramePr>
          <p:cNvPr id="29" name="Content Placeholder 2">
            <a:extLst>
              <a:ext uri="{FF2B5EF4-FFF2-40B4-BE49-F238E27FC236}">
                <a16:creationId xmlns:a16="http://schemas.microsoft.com/office/drawing/2014/main" id="{F5F048D3-AC4C-069A-4300-73B345439867}"/>
              </a:ext>
            </a:extLst>
          </p:cNvPr>
          <p:cNvGraphicFramePr>
            <a:graphicFrameLocks noGrp="1"/>
          </p:cNvGraphicFramePr>
          <p:nvPr>
            <p:ph idx="1"/>
            <p:extLst>
              <p:ext uri="{D42A27DB-BD31-4B8C-83A1-F6EECF244321}">
                <p14:modId xmlns:p14="http://schemas.microsoft.com/office/powerpoint/2010/main" val="3895681575"/>
              </p:ext>
            </p:extLst>
          </p:nvPr>
        </p:nvGraphicFramePr>
        <p:xfrm>
          <a:off x="4945224" y="403702"/>
          <a:ext cx="6960637" cy="605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raight Connector 2">
            <a:extLst>
              <a:ext uri="{FF2B5EF4-FFF2-40B4-BE49-F238E27FC236}">
                <a16:creationId xmlns:a16="http://schemas.microsoft.com/office/drawing/2014/main" id="{FEBF2361-8D2F-9A19-335F-47292F0D417E}"/>
              </a:ext>
            </a:extLst>
          </p:cNvPr>
          <p:cNvSpPr/>
          <p:nvPr/>
        </p:nvSpPr>
        <p:spPr>
          <a:xfrm>
            <a:off x="5594148" y="6214533"/>
            <a:ext cx="5641974" cy="0"/>
          </a:xfrm>
          <a:prstGeom prst="line">
            <a:avLst/>
          </a:prstGeom>
        </p:spPr>
        <p:style>
          <a:lnRef idx="2">
            <a:schemeClr val="accent2">
              <a:hueOff val="-1323373"/>
              <a:satOff val="1492"/>
              <a:lumOff val="3530"/>
              <a:alphaOff val="0"/>
            </a:schemeClr>
          </a:lnRef>
          <a:fillRef idx="1">
            <a:schemeClr val="accent2">
              <a:hueOff val="-1323373"/>
              <a:satOff val="1492"/>
              <a:lumOff val="3530"/>
              <a:alphaOff val="0"/>
            </a:schemeClr>
          </a:fillRef>
          <a:effectRef idx="0">
            <a:schemeClr val="accent2">
              <a:hueOff val="-1323373"/>
              <a:satOff val="1492"/>
              <a:lumOff val="353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56801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643468" y="643467"/>
            <a:ext cx="3415612" cy="5571066"/>
          </a:xfrm>
        </p:spPr>
        <p:txBody>
          <a:bodyPr>
            <a:normAutofit/>
          </a:bodyPr>
          <a:lstStyle/>
          <a:p>
            <a:r>
              <a:rPr lang="en-US" sz="4800">
                <a:solidFill>
                  <a:srgbClr val="FFFFFF"/>
                </a:solidFill>
              </a:rPr>
              <a:t>About the Federal Funds and Infrastructure Office (FFIO)</a:t>
            </a:r>
          </a:p>
        </p:txBody>
      </p:sp>
      <p:graphicFrame>
        <p:nvGraphicFramePr>
          <p:cNvPr id="5" name="Content Placeholder 2">
            <a:extLst>
              <a:ext uri="{FF2B5EF4-FFF2-40B4-BE49-F238E27FC236}">
                <a16:creationId xmlns:a16="http://schemas.microsoft.com/office/drawing/2014/main" id="{F2B637B5-D00B-A557-6589-7B39E41260D0}"/>
              </a:ext>
            </a:extLst>
          </p:cNvPr>
          <p:cNvGraphicFramePr>
            <a:graphicFrameLocks noGrp="1"/>
          </p:cNvGraphicFramePr>
          <p:nvPr>
            <p:ph idx="1"/>
          </p:nvPr>
        </p:nvGraphicFramePr>
        <p:xfrm>
          <a:off x="4837502" y="1245140"/>
          <a:ext cx="7243018" cy="546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7BD17A5-BA15-A055-8A50-B87A35D919F0}"/>
              </a:ext>
            </a:extLst>
          </p:cNvPr>
          <p:cNvSpPr txBox="1"/>
          <p:nvPr/>
        </p:nvSpPr>
        <p:spPr>
          <a:xfrm>
            <a:off x="5068112" y="214009"/>
            <a:ext cx="6781798" cy="923330"/>
          </a:xfrm>
          <a:prstGeom prst="rect">
            <a:avLst/>
          </a:prstGeom>
          <a:noFill/>
        </p:spPr>
        <p:txBody>
          <a:bodyPr wrap="square" rtlCol="0">
            <a:spAutoFit/>
          </a:bodyPr>
          <a:lstStyle/>
          <a:p>
            <a:pPr marL="0" marR="0" lvl="0" indent="0" algn="ctr" defTabSz="25603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Officially created by Executive Order No. 624, and tasked with implementing a whole-of-government to compete for federal funding by:</a:t>
            </a:r>
          </a:p>
        </p:txBody>
      </p:sp>
    </p:spTree>
    <p:extLst>
      <p:ext uri="{BB962C8B-B14F-4D97-AF65-F5344CB8AC3E}">
        <p14:creationId xmlns:p14="http://schemas.microsoft.com/office/powerpoint/2010/main" val="388023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 y="804333"/>
            <a:ext cx="4356688" cy="5249334"/>
          </a:xfrm>
        </p:spPr>
        <p:txBody>
          <a:bodyPr vert="horz" lIns="91440" tIns="45720" rIns="91440" bIns="45720" rtlCol="0" anchor="ctr">
            <a:normAutofit/>
          </a:bodyPr>
          <a:lstStyle/>
          <a:p>
            <a:pPr algn="ctr"/>
            <a:r>
              <a:rPr lang="en-US" sz="5400" dirty="0"/>
              <a:t>Federal outlook and </a:t>
            </a:r>
            <a:br>
              <a:rPr lang="en-US" sz="5400" dirty="0"/>
            </a:br>
            <a:r>
              <a:rPr lang="en-US" sz="5400" dirty="0"/>
              <a:t>strategies for competitiveness</a:t>
            </a:r>
            <a:endParaRPr lang="en-US" sz="1400" dirty="0"/>
          </a:p>
        </p:txBody>
      </p:sp>
      <p:cxnSp>
        <p:nvCxnSpPr>
          <p:cNvPr id="32" name="Straight Connector 3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BD17A5-BA15-A055-8A50-B87A35D919F0}"/>
              </a:ext>
            </a:extLst>
          </p:cNvPr>
          <p:cNvSpPr txBox="1"/>
          <p:nvPr/>
        </p:nvSpPr>
        <p:spPr>
          <a:xfrm>
            <a:off x="5417617" y="804333"/>
            <a:ext cx="6257721" cy="5249334"/>
          </a:xfrm>
          <a:prstGeom prst="rect">
            <a:avLst/>
          </a:prstGeom>
        </p:spPr>
        <p:txBody>
          <a:bodyPr vert="horz" lIns="45720" tIns="45720" rIns="45720" bIns="45720" rtlCol="0" anchor="ctr">
            <a:normAutofit/>
          </a:bodyPr>
          <a:lstStyle/>
          <a:p>
            <a:pPr marL="457200" marR="0" lvl="0" indent="-457200" algn="l" defTabSz="914400" rtl="0" eaLnBrk="1" fontAlgn="auto" latinLnBrk="0" hangingPunct="1">
              <a:lnSpc>
                <a:spcPct val="90000"/>
              </a:lnSpc>
              <a:spcBef>
                <a:spcPts val="0"/>
              </a:spcBef>
              <a:spcAft>
                <a:spcPts val="600"/>
              </a:spcAft>
              <a:buClrTx/>
              <a:buSzTx/>
              <a:buFont typeface="Arial"/>
              <a:buChar char="•"/>
              <a:tabLst/>
              <a:defRPr/>
            </a:pPr>
            <a:r>
              <a:rPr kumimoji="0" lang="en-US" sz="2800" b="0" i="1" u="none" strike="noStrike" kern="1200" cap="none" spc="0" normalizeH="0" baseline="0" noProof="0">
                <a:ln>
                  <a:noFill/>
                </a:ln>
                <a:solidFill>
                  <a:prstClr val="black"/>
                </a:solidFill>
                <a:effectLst/>
                <a:uLnTx/>
                <a:uFillTx/>
                <a:latin typeface="Tw Cen MT" panose="020B0602020104020603"/>
                <a:ea typeface="+mn-ea"/>
                <a:cs typeface="+mn-cs"/>
              </a:rPr>
              <a:t>Evolving federal funds landscape</a:t>
            </a: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5404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CEFB9A7-C8DD-7F1A-F23E-02E2D28F5C0B}"/>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dirty="0"/>
              <a:t>FFIO’s strategies for ensuring competitiveness</a:t>
            </a:r>
          </a:p>
        </p:txBody>
      </p:sp>
      <p:sp>
        <p:nvSpPr>
          <p:cNvPr id="32" name="Rectangle 31">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9088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CEFB9A7-C8DD-7F1A-F23E-02E2D28F5C0B}"/>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Local Government Engagement</a:t>
            </a:r>
          </a:p>
        </p:txBody>
      </p:sp>
      <p:sp>
        <p:nvSpPr>
          <p:cNvPr id="32" name="Rectangle 31">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5332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1"/>
          </p:nvPr>
        </p:nvSpPr>
        <p:spPr>
          <a:xfrm>
            <a:off x="4940490" y="258416"/>
            <a:ext cx="7026223" cy="2716795"/>
          </a:xfrm>
          <a:prstGeom prst="roundRect">
            <a:avLst/>
          </a:prstGeom>
          <a:solidFill>
            <a:schemeClr val="accent6">
              <a:lumMod val="20000"/>
              <a:lumOff val="80000"/>
              <a:alpha val="35822"/>
            </a:schemeClr>
          </a:solidFill>
          <a:ln>
            <a:noFill/>
          </a:ln>
        </p:spPr>
        <p:txBody>
          <a:bodyPr vert="horz" lIns="45720" tIns="45720" rIns="45720" bIns="45720" rtlCol="0" anchor="ctr">
            <a:normAutofit/>
          </a:bodyPr>
          <a:lstStyle/>
          <a:p>
            <a:pPr marL="0" indent="0">
              <a:buNone/>
            </a:pPr>
            <a:r>
              <a:rPr lang="en-IN" sz="2400" b="1"/>
              <a:t>The Partnership provides key federal grant information to the local governments of MA. </a:t>
            </a:r>
          </a:p>
          <a:p>
            <a:pPr marL="0" indent="0">
              <a:buNone/>
            </a:pPr>
            <a:r>
              <a:rPr lang="en-IN" sz="2000"/>
              <a:t>FFIO leads the monthly Massachusetts Federal Funds Partnership meeting. This forum delivers federal funding updates and offers a platform for addressing questions related to the many funding opportunities at the disposal of cities, towns and tribal organizations.</a:t>
            </a:r>
            <a:endParaRPr lang="en-US" sz="2000"/>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Massachusetts Federal funds partnership</a:t>
            </a:r>
          </a:p>
        </p:txBody>
      </p:sp>
      <p:sp>
        <p:nvSpPr>
          <p:cNvPr id="11" name="Content Placeholder 2">
            <a:extLst>
              <a:ext uri="{FF2B5EF4-FFF2-40B4-BE49-F238E27FC236}">
                <a16:creationId xmlns:a16="http://schemas.microsoft.com/office/drawing/2014/main" id="{C99D162D-B2EC-B50A-919C-1363298DF8EA}"/>
              </a:ext>
            </a:extLst>
          </p:cNvPr>
          <p:cNvSpPr txBox="1">
            <a:spLocks/>
          </p:cNvSpPr>
          <p:nvPr/>
        </p:nvSpPr>
        <p:spPr>
          <a:xfrm>
            <a:off x="4951048" y="3105270"/>
            <a:ext cx="7015665" cy="3494314"/>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Previous Federal Funds Partnership Meeting Tuesday, March 25</a:t>
            </a:r>
            <a:r>
              <a:rPr kumimoji="0" lang="en-US" sz="2400" b="1" i="0" u="none" strike="noStrike" kern="1200" cap="none" spc="0" normalizeH="0" baseline="30000" noProof="0" dirty="0">
                <a:ln>
                  <a:noFill/>
                </a:ln>
                <a:solidFill>
                  <a:prstClr val="black"/>
                </a:solidFill>
                <a:effectLst/>
                <a:uLnTx/>
                <a:uFillTx/>
                <a:latin typeface="Tw Cen MT" panose="020B0602020104020603"/>
                <a:ea typeface="+mn-ea"/>
                <a:cs typeface="+mn-cs"/>
              </a:rPr>
              <a:t>th</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47675"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US" sz="2000" dirty="0">
                <a:solidFill>
                  <a:prstClr val="black"/>
                </a:solidFill>
                <a:latin typeface="Tw Cen MT" panose="020B0602020104020603"/>
              </a:rPr>
              <a:t>Project Prioritization for Effective Technical Assistance</a:t>
            </a:r>
          </a:p>
          <a:p>
            <a:pPr marL="447675"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US" sz="2000" dirty="0">
                <a:solidFill>
                  <a:prstClr val="black"/>
                </a:solidFill>
                <a:latin typeface="Tw Cen MT" panose="020B0602020104020603"/>
              </a:rPr>
              <a:t>MBI Launchpad Program Presentation </a:t>
            </a:r>
            <a:endPar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Next Federal Funds Partnership Meeting Tuesday, April 29</a:t>
            </a:r>
            <a:r>
              <a:rPr kumimoji="0" lang="en-US" sz="2400" b="1" i="0" u="none" strike="noStrike" kern="1200" cap="none" spc="0" normalizeH="0" baseline="30000" noProof="0" dirty="0">
                <a:ln>
                  <a:noFill/>
                </a:ln>
                <a:solidFill>
                  <a:prstClr val="black"/>
                </a:solidFill>
                <a:effectLst/>
                <a:uLnTx/>
                <a:uFillTx/>
                <a:latin typeface="Tw Cen MT" panose="020B0602020104020603"/>
                <a:ea typeface="+mn-ea"/>
                <a:cs typeface="+mn-cs"/>
              </a:rPr>
              <a:t>th</a:t>
            </a:r>
            <a:endParaRPr kumimoji="0" lang="en-US" sz="2000" b="1" i="0" u="none" strike="noStrike" kern="1200" cap="none" spc="0" normalizeH="0" baseline="3000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400" b="1" i="0" u="none" strike="noStrike" kern="1200" cap="none" spc="0" normalizeH="0" baseline="3000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56172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engagement with RPA</a:t>
            </a:r>
            <a:r>
              <a:rPr kumimoji="0" lang="en-US" sz="5000" b="0" i="0" u="none" strike="noStrike" kern="1200" cap="none" spc="100" normalizeH="0" baseline="0" noProof="0">
                <a:ln>
                  <a:noFill/>
                </a:ln>
                <a:solidFill>
                  <a:srgbClr val="FFFFFF"/>
                </a:solidFill>
                <a:effectLst/>
                <a:uLnTx/>
                <a:uFillTx/>
                <a:latin typeface="Tw Cen MT Condensed" panose="020B0606020104020203"/>
                <a:ea typeface="+mj-ea"/>
                <a:cs typeface="+mj-cs"/>
              </a:rPr>
              <a:t>s</a:t>
            </a: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 and federally recognized tribes</a:t>
            </a:r>
          </a:p>
        </p:txBody>
      </p:sp>
      <p:sp>
        <p:nvSpPr>
          <p:cNvPr id="11" name="Content Placeholder 2">
            <a:extLst>
              <a:ext uri="{FF2B5EF4-FFF2-40B4-BE49-F238E27FC236}">
                <a16:creationId xmlns:a16="http://schemas.microsoft.com/office/drawing/2014/main" id="{C99D162D-B2EC-B50A-919C-1363298DF8EA}"/>
              </a:ext>
            </a:extLst>
          </p:cNvPr>
          <p:cNvSpPr txBox="1">
            <a:spLocks/>
          </p:cNvSpPr>
          <p:nvPr/>
        </p:nvSpPr>
        <p:spPr>
          <a:xfrm>
            <a:off x="4899105" y="511628"/>
            <a:ext cx="7048085" cy="6024649"/>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a:ln>
                  <a:noFill/>
                </a:ln>
                <a:solidFill>
                  <a:prstClr val="black"/>
                </a:solidFill>
                <a:effectLst/>
                <a:uLnTx/>
                <a:uFillTx/>
                <a:latin typeface="Tw Cen MT" panose="020B0602020104020603"/>
                <a:ea typeface="+mn-ea"/>
                <a:cs typeface="+mn-cs"/>
              </a:rPr>
              <a:t>Previous Monthly Meeting with MARPA + Federally Recognized Tribes Friday, March 7</a:t>
            </a:r>
            <a:r>
              <a:rPr kumimoji="0" lang="en-US" sz="2400" b="1" i="0" u="none" strike="noStrike" kern="1200" cap="none" spc="0" normalizeH="0" baseline="30000" noProof="0">
                <a:ln>
                  <a:noFill/>
                </a:ln>
                <a:solidFill>
                  <a:prstClr val="black"/>
                </a:solidFill>
                <a:effectLst/>
                <a:uLnTx/>
                <a:uFillTx/>
                <a:latin typeface="Tw Cen MT" panose="020B0602020104020603"/>
                <a:ea typeface="+mn-ea"/>
                <a:cs typeface="+mn-cs"/>
              </a:rPr>
              <a:t>th</a:t>
            </a:r>
            <a:endParaRPr kumimoji="0" lang="en-US" sz="1600" b="1" i="0" u="none" strike="noStrike" kern="1200" cap="none" spc="0" normalizeH="0" baseline="0" noProof="0">
              <a:ln>
                <a:noFill/>
              </a:ln>
              <a:solidFill>
                <a:prstClr val="black"/>
              </a:solidFill>
              <a:effectLst/>
              <a:uLnTx/>
              <a:uFillTx/>
              <a:latin typeface="Tw Cen MT" panose="020B0602020104020603"/>
              <a:ea typeface="+mn-ea"/>
              <a:cs typeface="+mn-cs"/>
            </a:endParaRPr>
          </a:p>
          <a:p>
            <a:pPr marL="447675"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Project prioritization</a:t>
            </a:r>
          </a:p>
          <a:p>
            <a:pPr marL="447675"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MBI Presentation</a:t>
            </a:r>
          </a:p>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1" i="0" u="none" strike="noStrike" kern="1200" cap="none" spc="0" normalizeH="0" baseline="0" noProof="0">
                <a:ln>
                  <a:noFill/>
                </a:ln>
                <a:solidFill>
                  <a:prstClr val="black"/>
                </a:solidFill>
                <a:effectLst/>
                <a:uLnTx/>
                <a:uFillTx/>
                <a:latin typeface="Tw Cen MT" panose="020B0602020104020603"/>
                <a:ea typeface="+mn-ea"/>
                <a:cs typeface="+mn-cs"/>
              </a:rPr>
              <a:t>Next Monthly Meeting with MARPA + Federally Recognized Tribes Friday, April 4</a:t>
            </a:r>
            <a:r>
              <a:rPr kumimoji="0" lang="en-US" sz="2400" b="1" i="0" u="none" strike="noStrike" kern="1200" cap="none" spc="0" normalizeH="0" baseline="30000" noProof="0">
                <a:ln>
                  <a:noFill/>
                </a:ln>
                <a:solidFill>
                  <a:prstClr val="black"/>
                </a:solidFill>
                <a:effectLst/>
                <a:uLnTx/>
                <a:uFillTx/>
                <a:latin typeface="Tw Cen MT" panose="020B0602020104020603"/>
                <a:ea typeface="+mn-ea"/>
                <a:cs typeface="+mn-cs"/>
              </a:rPr>
              <a:t>th</a:t>
            </a:r>
            <a:endParaRPr kumimoji="0" lang="en-US" sz="2000" b="0" i="0" u="none" strike="noStrike" kern="1200" cap="none" spc="0" normalizeH="0" baseline="0" noProof="0">
              <a:ln>
                <a:noFill/>
              </a:ln>
              <a:solidFill>
                <a:prstClr val="black"/>
              </a:solidFill>
              <a:effectLst/>
              <a:highlight>
                <a:srgbClr val="FFFF00"/>
              </a:highlight>
              <a:uLnTx/>
              <a:uFillTx/>
              <a:latin typeface="Tw Cen MT" panose="020B0602020104020603"/>
              <a:ea typeface="+mn-ea"/>
              <a:cs typeface="+mn-cs"/>
            </a:endParaRPr>
          </a:p>
          <a:p>
            <a:pPr marL="447675"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Working with RPA’s and agencies to identify technical assistance gaps.</a:t>
            </a:r>
          </a:p>
          <a:p>
            <a:pPr marL="447675"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endParaRPr kumimoji="0" lang="en-US" sz="2000" b="0" i="0" u="none" strike="noStrike" kern="1200" cap="none" spc="0" normalizeH="0" baseline="0" noProof="0">
              <a:ln>
                <a:noFill/>
              </a:ln>
              <a:solidFill>
                <a:prstClr val="black"/>
              </a:solidFill>
              <a:effectLst/>
              <a:highlight>
                <a:srgbClr val="FFFF00"/>
              </a:highlight>
              <a:uLnTx/>
              <a:uFillTx/>
              <a:latin typeface="Tw Cen MT" panose="020B0602020104020603"/>
              <a:ea typeface="+mn-ea"/>
              <a:cs typeface="+mn-cs"/>
            </a:endParaRPr>
          </a:p>
        </p:txBody>
      </p:sp>
    </p:spTree>
    <p:extLst>
      <p:ext uri="{BB962C8B-B14F-4D97-AF65-F5344CB8AC3E}">
        <p14:creationId xmlns:p14="http://schemas.microsoft.com/office/powerpoint/2010/main" val="212672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B7AD68-2546-FA2F-A2F2-6C54E2284F2F}"/>
              </a:ext>
            </a:extLst>
          </p:cNvPr>
          <p:cNvSpPr txBox="1">
            <a:spLocks/>
          </p:cNvSpPr>
          <p:nvPr/>
        </p:nvSpPr>
        <p:spPr>
          <a:xfrm>
            <a:off x="1024128" y="585216"/>
            <a:ext cx="80182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5000" b="0" i="0" u="none" strike="noStrike" kern="1200" cap="all" spc="100" normalizeH="0" baseline="0" noProof="0">
                <a:ln>
                  <a:noFill/>
                </a:ln>
                <a:solidFill>
                  <a:prstClr val="black">
                    <a:lumMod val="95000"/>
                    <a:lumOff val="5000"/>
                  </a:prstClr>
                </a:solidFill>
                <a:effectLst/>
                <a:uLnTx/>
                <a:uFillTx/>
                <a:latin typeface="Tw Cen MT Condensed" panose="020B0606020104020203"/>
                <a:ea typeface="+mj-ea"/>
                <a:cs typeface="+mj-cs"/>
              </a:rPr>
              <a:t>FFIO Community Tour</a:t>
            </a: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4294967295"/>
          </p:nvPr>
        </p:nvSpPr>
        <p:spPr>
          <a:xfrm>
            <a:off x="597548" y="1566852"/>
            <a:ext cx="6062955" cy="4022725"/>
          </a:xfrm>
        </p:spPr>
        <p:txBody>
          <a:bodyPr vert="horz" lIns="45720" tIns="45720" rIns="45720" bIns="45720" rtlCol="0" anchor="t">
            <a:normAutofit/>
          </a:bodyPr>
          <a:lstStyle/>
          <a:p>
            <a:pPr marL="342900" lvl="1" indent="-342900"/>
            <a:endParaRPr lang="en-US" sz="2400" b="1"/>
          </a:p>
          <a:p>
            <a:pPr marL="525780" lvl="2" indent="-342900"/>
            <a:r>
              <a:rPr lang="en-US" sz="1800" b="1">
                <a:solidFill>
                  <a:srgbClr val="1CADE4"/>
                </a:solidFill>
              </a:rPr>
              <a:t>INFORMATION SHARING</a:t>
            </a:r>
            <a:r>
              <a:rPr lang="en-US" sz="1800"/>
              <a:t>: Provide information on federal grant application resources made available by the new legislation </a:t>
            </a:r>
          </a:p>
          <a:p>
            <a:pPr marL="525780" lvl="2" indent="-342900"/>
            <a:r>
              <a:rPr lang="en-US" sz="1800" b="1">
                <a:solidFill>
                  <a:srgbClr val="1CADE4"/>
                </a:solidFill>
              </a:rPr>
              <a:t>UNDERSTAND NEEDS AND PRIORITIES</a:t>
            </a:r>
            <a:r>
              <a:rPr lang="en-US" sz="1800" b="1"/>
              <a:t>: </a:t>
            </a:r>
            <a:r>
              <a:rPr lang="en-US" sz="1800"/>
              <a:t>Seek community input on priority projects seeking federal funding</a:t>
            </a:r>
          </a:p>
          <a:p>
            <a:pPr marL="525780" lvl="2" indent="-342900"/>
            <a:r>
              <a:rPr lang="en-US" sz="1800" b="1">
                <a:solidFill>
                  <a:srgbClr val="1CADE4"/>
                </a:solidFill>
              </a:rPr>
              <a:t>GATHER FEEDBACK</a:t>
            </a:r>
            <a:r>
              <a:rPr lang="en-US" sz="1800"/>
              <a:t>: Solicit feedback on the Federal Funds Partnership and other FFIO processes</a:t>
            </a:r>
          </a:p>
          <a:p>
            <a:pPr marL="182880" lvl="2" indent="0">
              <a:buNone/>
            </a:pPr>
            <a:endParaRPr lang="en-US" sz="1800"/>
          </a:p>
        </p:txBody>
      </p:sp>
      <p:pic>
        <p:nvPicPr>
          <p:cNvPr id="4" name="Picture 3">
            <a:extLst>
              <a:ext uri="{FF2B5EF4-FFF2-40B4-BE49-F238E27FC236}">
                <a16:creationId xmlns:a16="http://schemas.microsoft.com/office/drawing/2014/main" id="{B4E2242C-82E8-D3DC-02DB-C1379B48FA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11788" y="491"/>
            <a:ext cx="5297014" cy="6857509"/>
          </a:xfrm>
          <a:prstGeom prst="rect">
            <a:avLst/>
          </a:prstGeom>
        </p:spPr>
      </p:pic>
      <p:pic>
        <p:nvPicPr>
          <p:cNvPr id="15" name="Graphic 14" descr="Marker outline">
            <a:extLst>
              <a:ext uri="{FF2B5EF4-FFF2-40B4-BE49-F238E27FC236}">
                <a16:creationId xmlns:a16="http://schemas.microsoft.com/office/drawing/2014/main" id="{D6F6D2DC-A141-97FA-86B7-BC9C355AC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331" y="4420109"/>
            <a:ext cx="706120" cy="706120"/>
          </a:xfrm>
          <a:prstGeom prst="rect">
            <a:avLst/>
          </a:prstGeom>
        </p:spPr>
      </p:pic>
      <p:cxnSp>
        <p:nvCxnSpPr>
          <p:cNvPr id="16" name="Connector: Curved 18">
            <a:extLst>
              <a:ext uri="{FF2B5EF4-FFF2-40B4-BE49-F238E27FC236}">
                <a16:creationId xmlns:a16="http://schemas.microsoft.com/office/drawing/2014/main" id="{598D7587-8673-9E9A-8327-9A0EA590F182}"/>
              </a:ext>
            </a:extLst>
          </p:cNvPr>
          <p:cNvCxnSpPr>
            <a:cxnSpLocks/>
          </p:cNvCxnSpPr>
          <p:nvPr/>
        </p:nvCxnSpPr>
        <p:spPr>
          <a:xfrm>
            <a:off x="557392" y="5046746"/>
            <a:ext cx="1097354" cy="1051781"/>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nector: Curved 20">
            <a:extLst>
              <a:ext uri="{FF2B5EF4-FFF2-40B4-BE49-F238E27FC236}">
                <a16:creationId xmlns:a16="http://schemas.microsoft.com/office/drawing/2014/main" id="{6C61E914-8ED6-75FB-7E05-D33B707D9243}"/>
              </a:ext>
            </a:extLst>
          </p:cNvPr>
          <p:cNvCxnSpPr>
            <a:cxnSpLocks/>
          </p:cNvCxnSpPr>
          <p:nvPr/>
        </p:nvCxnSpPr>
        <p:spPr>
          <a:xfrm flipV="1">
            <a:off x="1648027" y="5765037"/>
            <a:ext cx="1452790" cy="333490"/>
          </a:xfrm>
          <a:prstGeom prst="curvedConnector3">
            <a:avLst>
              <a:gd name="adj1" fmla="val 50000"/>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948B3901-F227-88C5-1D1A-F1E84F6CA2CA}"/>
              </a:ext>
            </a:extLst>
          </p:cNvPr>
          <p:cNvSpPr txBox="1"/>
          <p:nvPr/>
        </p:nvSpPr>
        <p:spPr>
          <a:xfrm>
            <a:off x="970924" y="6098527"/>
            <a:ext cx="16328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WORCESTER</a:t>
            </a:r>
          </a:p>
        </p:txBody>
      </p:sp>
      <p:sp>
        <p:nvSpPr>
          <p:cNvPr id="20" name="TextBox 19">
            <a:extLst>
              <a:ext uri="{FF2B5EF4-FFF2-40B4-BE49-F238E27FC236}">
                <a16:creationId xmlns:a16="http://schemas.microsoft.com/office/drawing/2014/main" id="{DEC32FC3-55A4-E3AA-754B-93D636BDA57C}"/>
              </a:ext>
            </a:extLst>
          </p:cNvPr>
          <p:cNvSpPr txBox="1"/>
          <p:nvPr/>
        </p:nvSpPr>
        <p:spPr>
          <a:xfrm>
            <a:off x="2554111" y="5821528"/>
            <a:ext cx="1632898"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HAVERHILL</a:t>
            </a:r>
          </a:p>
        </p:txBody>
      </p:sp>
      <p:cxnSp>
        <p:nvCxnSpPr>
          <p:cNvPr id="22" name="Connector: Curved 26">
            <a:extLst>
              <a:ext uri="{FF2B5EF4-FFF2-40B4-BE49-F238E27FC236}">
                <a16:creationId xmlns:a16="http://schemas.microsoft.com/office/drawing/2014/main" id="{16809AB9-1DB2-B4BD-C8E3-541BE5DE6DAB}"/>
              </a:ext>
            </a:extLst>
          </p:cNvPr>
          <p:cNvCxnSpPr>
            <a:cxnSpLocks/>
          </p:cNvCxnSpPr>
          <p:nvPr/>
        </p:nvCxnSpPr>
        <p:spPr>
          <a:xfrm flipV="1">
            <a:off x="3159756" y="5126229"/>
            <a:ext cx="1442791" cy="638807"/>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9F98E5EC-484A-62A9-5DE6-CE7D504A60E8}"/>
              </a:ext>
            </a:extLst>
          </p:cNvPr>
          <p:cNvCxnSpPr>
            <a:cxnSpLocks/>
          </p:cNvCxnSpPr>
          <p:nvPr/>
        </p:nvCxnSpPr>
        <p:spPr>
          <a:xfrm>
            <a:off x="6660503" y="5602090"/>
            <a:ext cx="204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Curved 5">
            <a:extLst>
              <a:ext uri="{FF2B5EF4-FFF2-40B4-BE49-F238E27FC236}">
                <a16:creationId xmlns:a16="http://schemas.microsoft.com/office/drawing/2014/main" id="{8DF9F752-057A-E7CF-1039-AE6C1C6BADAB}"/>
              </a:ext>
            </a:extLst>
          </p:cNvPr>
          <p:cNvCxnSpPr>
            <a:cxnSpLocks/>
          </p:cNvCxnSpPr>
          <p:nvPr/>
        </p:nvCxnSpPr>
        <p:spPr>
          <a:xfrm>
            <a:off x="4686827" y="5126229"/>
            <a:ext cx="2067748" cy="475861"/>
          </a:xfrm>
          <a:prstGeom prst="curvedConnector3">
            <a:avLst>
              <a:gd name="adj1" fmla="val 50000"/>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0" name="Graphic 29" descr="Marker outline">
            <a:extLst>
              <a:ext uri="{FF2B5EF4-FFF2-40B4-BE49-F238E27FC236}">
                <a16:creationId xmlns:a16="http://schemas.microsoft.com/office/drawing/2014/main" id="{6E51326A-F30E-E61E-943B-9BD6E2A05C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78826" y="4539045"/>
            <a:ext cx="706120" cy="706120"/>
          </a:xfrm>
          <a:prstGeom prst="rect">
            <a:avLst/>
          </a:prstGeom>
        </p:spPr>
      </p:pic>
      <p:sp>
        <p:nvSpPr>
          <p:cNvPr id="31" name="TextBox 30">
            <a:extLst>
              <a:ext uri="{FF2B5EF4-FFF2-40B4-BE49-F238E27FC236}">
                <a16:creationId xmlns:a16="http://schemas.microsoft.com/office/drawing/2014/main" id="{34D20D0F-6FCF-BDE8-9715-EA5D7DCB6742}"/>
              </a:ext>
            </a:extLst>
          </p:cNvPr>
          <p:cNvSpPr txBox="1"/>
          <p:nvPr/>
        </p:nvSpPr>
        <p:spPr>
          <a:xfrm>
            <a:off x="4050721" y="5227196"/>
            <a:ext cx="1632898"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BROCKTON</a:t>
            </a:r>
          </a:p>
        </p:txBody>
      </p:sp>
      <p:pic>
        <p:nvPicPr>
          <p:cNvPr id="32" name="Graphic 31" descr="Marker outline">
            <a:extLst>
              <a:ext uri="{FF2B5EF4-FFF2-40B4-BE49-F238E27FC236}">
                <a16:creationId xmlns:a16="http://schemas.microsoft.com/office/drawing/2014/main" id="{461E03C6-3418-4142-F0BE-8319D9A8FC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6411" y="5466589"/>
            <a:ext cx="706120" cy="706120"/>
          </a:xfrm>
          <a:prstGeom prst="rect">
            <a:avLst/>
          </a:prstGeom>
        </p:spPr>
      </p:pic>
      <p:pic>
        <p:nvPicPr>
          <p:cNvPr id="33" name="Graphic 32" descr="Marker outline">
            <a:extLst>
              <a:ext uri="{FF2B5EF4-FFF2-40B4-BE49-F238E27FC236}">
                <a16:creationId xmlns:a16="http://schemas.microsoft.com/office/drawing/2014/main" id="{7A8BCF02-3215-3FF9-1768-74F3EAB5D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9131" y="5131309"/>
            <a:ext cx="706120" cy="706120"/>
          </a:xfrm>
          <a:prstGeom prst="rect">
            <a:avLst/>
          </a:prstGeom>
        </p:spPr>
      </p:pic>
      <p:pic>
        <p:nvPicPr>
          <p:cNvPr id="34" name="Graphic 33" descr="Marker outline">
            <a:extLst>
              <a:ext uri="{FF2B5EF4-FFF2-40B4-BE49-F238E27FC236}">
                <a16:creationId xmlns:a16="http://schemas.microsoft.com/office/drawing/2014/main" id="{BD3586F9-80B9-C433-BABC-82FB4705D8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86640" y="4892105"/>
            <a:ext cx="706120" cy="706120"/>
          </a:xfrm>
          <a:prstGeom prst="rect">
            <a:avLst/>
          </a:prstGeom>
        </p:spPr>
      </p:pic>
      <p:sp>
        <p:nvSpPr>
          <p:cNvPr id="35" name="TextBox 34">
            <a:extLst>
              <a:ext uri="{FF2B5EF4-FFF2-40B4-BE49-F238E27FC236}">
                <a16:creationId xmlns:a16="http://schemas.microsoft.com/office/drawing/2014/main" id="{45408371-3851-6DEC-FF02-1841D0A4600B}"/>
              </a:ext>
            </a:extLst>
          </p:cNvPr>
          <p:cNvSpPr txBox="1"/>
          <p:nvPr/>
        </p:nvSpPr>
        <p:spPr>
          <a:xfrm>
            <a:off x="5588250" y="5587934"/>
            <a:ext cx="1632898" cy="58477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BOSTON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Tw Cen MT" panose="020B0602020104020603"/>
                <a:ea typeface="+mn-ea"/>
                <a:cs typeface="+mn-cs"/>
              </a:rPr>
              <a:t>  (April 9th)</a:t>
            </a:r>
          </a:p>
        </p:txBody>
      </p:sp>
      <p:sp>
        <p:nvSpPr>
          <p:cNvPr id="36" name="TextBox 35">
            <a:extLst>
              <a:ext uri="{FF2B5EF4-FFF2-40B4-BE49-F238E27FC236}">
                <a16:creationId xmlns:a16="http://schemas.microsoft.com/office/drawing/2014/main" id="{AA7FEAEA-740E-6548-30B4-6E689E767ED4}"/>
              </a:ext>
            </a:extLst>
          </p:cNvPr>
          <p:cNvSpPr txBox="1"/>
          <p:nvPr/>
        </p:nvSpPr>
        <p:spPr>
          <a:xfrm>
            <a:off x="-84467" y="5126229"/>
            <a:ext cx="12968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PITTSFIELD</a:t>
            </a:r>
          </a:p>
        </p:txBody>
      </p:sp>
    </p:spTree>
    <p:extLst>
      <p:ext uri="{BB962C8B-B14F-4D97-AF65-F5344CB8AC3E}">
        <p14:creationId xmlns:p14="http://schemas.microsoft.com/office/powerpoint/2010/main" val="2936321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1CADE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a20fd0-1d1f-44ac-8486-0fcbd3ca37a4">
      <Terms xmlns="http://schemas.microsoft.com/office/infopath/2007/PartnerControls"/>
    </lcf76f155ced4ddcb4097134ff3c332f>
    <TaxCatchAll xmlns="2d5013aa-fb15-41bb-bd6f-83b72aea7b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67D306CC2AB9439580D8D9E7721135" ma:contentTypeVersion="14" ma:contentTypeDescription="Create a new document." ma:contentTypeScope="" ma:versionID="3ebc0c2e3e562912fa27ee86ec372a89">
  <xsd:schema xmlns:xsd="http://www.w3.org/2001/XMLSchema" xmlns:xs="http://www.w3.org/2001/XMLSchema" xmlns:p="http://schemas.microsoft.com/office/2006/metadata/properties" xmlns:ns2="bca20fd0-1d1f-44ac-8486-0fcbd3ca37a4" xmlns:ns3="2d5013aa-fb15-41bb-bd6f-83b72aea7b34" targetNamespace="http://schemas.microsoft.com/office/2006/metadata/properties" ma:root="true" ma:fieldsID="be003f2b293049502281ee85cb697aa6" ns2:_="" ns3:_="">
    <xsd:import namespace="bca20fd0-1d1f-44ac-8486-0fcbd3ca37a4"/>
    <xsd:import namespace="2d5013aa-fb15-41bb-bd6f-83b72aea7b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0fd0-1d1f-44ac-8486-0fcbd3ca3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5013aa-fb15-41bb-bd6f-83b72aea7b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7debb64-58ec-418c-bee6-31f5618343a5}" ma:internalName="TaxCatchAll" ma:showField="CatchAllData" ma:web="2d5013aa-fb15-41bb-bd6f-83b72aea7b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00099C-6028-4642-B346-BB6B17F52960}">
  <ds:schemaRefs>
    <ds:schemaRef ds:uri="http://purl.org/dc/elements/1.1/"/>
    <ds:schemaRef ds:uri="bca20fd0-1d1f-44ac-8486-0fcbd3ca37a4"/>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2d5013aa-fb15-41bb-bd6f-83b72aea7b34"/>
    <ds:schemaRef ds:uri="http://purl.org/dc/dcmitype/"/>
  </ds:schemaRefs>
</ds:datastoreItem>
</file>

<file path=customXml/itemProps2.xml><?xml version="1.0" encoding="utf-8"?>
<ds:datastoreItem xmlns:ds="http://schemas.openxmlformats.org/officeDocument/2006/customXml" ds:itemID="{1D4F74D7-5E6F-4BE4-B14C-0615980AF4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0fd0-1d1f-44ac-8486-0fcbd3ca37a4"/>
    <ds:schemaRef ds:uri="2d5013aa-fb15-41bb-bd6f-83b72aea7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50BD9-82C8-4115-AD2F-43D9048C0E8F}">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64</TotalTime>
  <Words>654</Words>
  <Application>Microsoft Office PowerPoint</Application>
  <PresentationFormat>Widescreen</PresentationFormat>
  <Paragraphs>73</Paragraphs>
  <Slides>14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Aptos</vt:lpstr>
      <vt:lpstr>Arial</vt:lpstr>
      <vt:lpstr>Calibri</vt:lpstr>
      <vt:lpstr>Tw Cen MT</vt:lpstr>
      <vt:lpstr>Tw Cen MT</vt:lpstr>
      <vt:lpstr>Tw Cen MT Condensed</vt:lpstr>
      <vt:lpstr>Wingdings 3</vt:lpstr>
      <vt:lpstr>Integral</vt:lpstr>
      <vt:lpstr>think-cell Slide</vt:lpstr>
      <vt:lpstr>Federal funding &amp; Massachusetts A Better City conversation</vt:lpstr>
      <vt:lpstr>Agenda</vt:lpstr>
      <vt:lpstr>About the Federal Funds and Infrastructure Office (FFIO)</vt:lpstr>
      <vt:lpstr>Federal outlook and  strategies for competitiveness</vt:lpstr>
      <vt:lpstr>FFIO’s strategies for ensuring competitiveness</vt:lpstr>
      <vt:lpstr>Local Government Engagement</vt:lpstr>
      <vt:lpstr>PowerPoint Presentation</vt:lpstr>
      <vt:lpstr>PowerPoint Presentation</vt:lpstr>
      <vt:lpstr>PowerPoint Presentation</vt:lpstr>
      <vt:lpstr>Federal Matching Funds Legislation</vt:lpstr>
      <vt:lpstr>PowerPoint Presentation</vt:lpstr>
      <vt:lpstr>Project focus:  Allston multimodal project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Leann Kosior</cp:lastModifiedBy>
  <cp:revision>4</cp:revision>
  <dcterms:created xsi:type="dcterms:W3CDTF">2013-07-15T20:26:40Z</dcterms:created>
  <dcterms:modified xsi:type="dcterms:W3CDTF">2025-04-01T18:18:45Z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0x0101005267D306CC2AB9439580D8D9E7721135</vt:lpwstr>
  </property>
  <property fmtid="{D5CDD505-2E9C-101B-9397-08002B2CF9AE}" pid="3" name="MediaServiceImageTags">
    <vt:lpwstr/>
  </property>
</Properties>
</file>